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8" r:id="rId2"/>
    <p:sldId id="259" r:id="rId3"/>
    <p:sldId id="260" r:id="rId4"/>
    <p:sldId id="262" r:id="rId5"/>
    <p:sldId id="261" r:id="rId6"/>
    <p:sldId id="263" r:id="rId7"/>
    <p:sldId id="265" r:id="rId8"/>
    <p:sldId id="266" r:id="rId9"/>
    <p:sldId id="267" r:id="rId10"/>
    <p:sldId id="269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2" r:id="rId33"/>
    <p:sldId id="291" r:id="rId34"/>
    <p:sldId id="293" r:id="rId35"/>
    <p:sldId id="290" r:id="rId3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68" autoAdjust="0"/>
    <p:restoredTop sz="94660"/>
  </p:normalViewPr>
  <p:slideViewPr>
    <p:cSldViewPr>
      <p:cViewPr>
        <p:scale>
          <a:sx n="76" d="100"/>
          <a:sy n="76" d="100"/>
        </p:scale>
        <p:origin x="-972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66B9-B320-43C3-AF74-DBA696C377BE}" type="datetimeFigureOut">
              <a:rPr lang="bg-BG" smtClean="0"/>
              <a:pPr/>
              <a:t>30.7.2020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D1AC9-C7FA-44DD-B108-084A24F2730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5032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66B9-B320-43C3-AF74-DBA696C377BE}" type="datetimeFigureOut">
              <a:rPr lang="bg-BG" smtClean="0"/>
              <a:pPr/>
              <a:t>30.7.2020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D1AC9-C7FA-44DD-B108-084A24F2730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84075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66B9-B320-43C3-AF74-DBA696C377BE}" type="datetimeFigureOut">
              <a:rPr lang="bg-BG" smtClean="0"/>
              <a:pPr/>
              <a:t>30.7.2020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D1AC9-C7FA-44DD-B108-084A24F2730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08738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66B9-B320-43C3-AF74-DBA696C377BE}" type="datetimeFigureOut">
              <a:rPr lang="bg-BG" smtClean="0"/>
              <a:pPr/>
              <a:t>30.7.2020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D1AC9-C7FA-44DD-B108-084A24F2730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78821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66B9-B320-43C3-AF74-DBA696C377BE}" type="datetimeFigureOut">
              <a:rPr lang="bg-BG" smtClean="0"/>
              <a:pPr/>
              <a:t>30.7.2020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D1AC9-C7FA-44DD-B108-084A24F2730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5094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66B9-B320-43C3-AF74-DBA696C377BE}" type="datetimeFigureOut">
              <a:rPr lang="bg-BG" smtClean="0"/>
              <a:pPr/>
              <a:t>30.7.2020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D1AC9-C7FA-44DD-B108-084A24F2730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2025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66B9-B320-43C3-AF74-DBA696C377BE}" type="datetimeFigureOut">
              <a:rPr lang="bg-BG" smtClean="0"/>
              <a:pPr/>
              <a:t>30.7.2020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D1AC9-C7FA-44DD-B108-084A24F2730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68123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66B9-B320-43C3-AF74-DBA696C377BE}" type="datetimeFigureOut">
              <a:rPr lang="bg-BG" smtClean="0"/>
              <a:pPr/>
              <a:t>30.7.2020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D1AC9-C7FA-44DD-B108-084A24F2730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14215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66B9-B320-43C3-AF74-DBA696C377BE}" type="datetimeFigureOut">
              <a:rPr lang="bg-BG" smtClean="0"/>
              <a:pPr/>
              <a:t>30.7.2020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D1AC9-C7FA-44DD-B108-084A24F2730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27198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66B9-B320-43C3-AF74-DBA696C377BE}" type="datetimeFigureOut">
              <a:rPr lang="bg-BG" smtClean="0"/>
              <a:pPr/>
              <a:t>30.7.2020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D1AC9-C7FA-44DD-B108-084A24F2730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0853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66B9-B320-43C3-AF74-DBA696C377BE}" type="datetimeFigureOut">
              <a:rPr lang="bg-BG" smtClean="0"/>
              <a:pPr/>
              <a:t>30.7.2020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D1AC9-C7FA-44DD-B108-084A24F2730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05442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A66B9-B320-43C3-AF74-DBA696C377BE}" type="datetimeFigureOut">
              <a:rPr lang="bg-BG" smtClean="0"/>
              <a:pPr/>
              <a:t>30.7.2020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D1AC9-C7FA-44DD-B108-084A24F2730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06049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07504" y="0"/>
            <a:ext cx="8928992" cy="6669360"/>
          </a:xfr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bg-BG" sz="2400" b="1" dirty="0"/>
              <a:t>В</a:t>
            </a:r>
            <a:r>
              <a:rPr lang="ru-RU" sz="2400" b="1" dirty="0" err="1" smtClean="0"/>
              <a:t>ременна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комисия</a:t>
            </a:r>
            <a:r>
              <a:rPr lang="ru-RU" sz="2400" b="1" dirty="0" smtClean="0"/>
              <a:t> </a:t>
            </a:r>
            <a:r>
              <a:rPr lang="ru-RU" sz="2400" b="1" dirty="0"/>
              <a:t>за </a:t>
            </a:r>
            <a:r>
              <a:rPr lang="ru-RU" sz="2400" b="1" dirty="0" err="1"/>
              <a:t>проучване</a:t>
            </a:r>
            <a:r>
              <a:rPr lang="ru-RU" sz="2400" b="1" dirty="0"/>
              <a:t> на </a:t>
            </a:r>
            <a:r>
              <a:rPr lang="ru-RU" sz="2400" b="1" dirty="0" err="1"/>
              <a:t>всички</a:t>
            </a:r>
            <a:r>
              <a:rPr lang="ru-RU" sz="2400" b="1" dirty="0"/>
              <a:t> </a:t>
            </a:r>
            <a:r>
              <a:rPr lang="ru-RU" sz="2400" b="1" dirty="0" err="1"/>
              <a:t>факти</a:t>
            </a:r>
            <a:r>
              <a:rPr lang="ru-RU" sz="2400" b="1" dirty="0"/>
              <a:t> и </a:t>
            </a:r>
            <a:r>
              <a:rPr lang="ru-RU" sz="2400" b="1" dirty="0" err="1"/>
              <a:t>обстоятелства</a:t>
            </a:r>
            <a:r>
              <a:rPr lang="ru-RU" sz="2400" b="1" dirty="0"/>
              <a:t>, </a:t>
            </a:r>
            <a:r>
              <a:rPr lang="ru-RU" sz="2400" b="1" dirty="0" err="1"/>
              <a:t>свързани</a:t>
            </a:r>
            <a:r>
              <a:rPr lang="ru-RU" sz="2400" b="1" dirty="0"/>
              <a:t> </a:t>
            </a:r>
            <a:r>
              <a:rPr lang="ru-RU" sz="2400" b="1" dirty="0" err="1"/>
              <a:t>със</a:t>
            </a:r>
            <a:r>
              <a:rPr lang="ru-RU" sz="2400" b="1" dirty="0"/>
              <a:t> </a:t>
            </a:r>
            <a:r>
              <a:rPr lang="ru-RU" sz="2400" b="1" dirty="0" err="1"/>
              <a:t>замърсяването</a:t>
            </a:r>
            <a:r>
              <a:rPr lang="ru-RU" sz="2400" b="1" dirty="0"/>
              <a:t> на </a:t>
            </a:r>
            <a:r>
              <a:rPr lang="ru-RU" sz="2400" b="1" dirty="0" err="1"/>
              <a:t>атмосферния</a:t>
            </a:r>
            <a:r>
              <a:rPr lang="ru-RU" sz="2400" b="1" dirty="0"/>
              <a:t> </a:t>
            </a:r>
            <a:r>
              <a:rPr lang="ru-RU" sz="2400" b="1" dirty="0" err="1"/>
              <a:t>въздух</a:t>
            </a:r>
            <a:r>
              <a:rPr lang="ru-RU" sz="2400" b="1" dirty="0"/>
              <a:t> и за </a:t>
            </a:r>
            <a:r>
              <a:rPr lang="ru-RU" sz="2400" b="1" dirty="0" err="1"/>
              <a:t>отпадъците</a:t>
            </a:r>
            <a:r>
              <a:rPr lang="ru-RU" sz="2400" b="1" dirty="0"/>
              <a:t> в Община </a:t>
            </a:r>
            <a:r>
              <a:rPr lang="ru-RU" sz="2400" b="1" dirty="0" err="1" smtClean="0"/>
              <a:t>Русе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>©Любомир Владимиров </a:t>
            </a:r>
            <a:r>
              <a:rPr lang="ru-RU" sz="1800" b="1" dirty="0" err="1"/>
              <a:t>Владимиров</a:t>
            </a: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>
                <a:solidFill>
                  <a:srgbClr val="C00000"/>
                </a:solidFill>
              </a:rPr>
              <a:t>©</a:t>
            </a:r>
            <a:r>
              <a:rPr lang="ru-RU" sz="2800" b="1" dirty="0">
                <a:solidFill>
                  <a:srgbClr val="C00000"/>
                </a:solidFill>
              </a:rPr>
              <a:t>ЕКОЛОГИЧЕН </a:t>
            </a:r>
            <a:r>
              <a:rPr lang="ru-RU" sz="2800" b="1" dirty="0" smtClean="0">
                <a:solidFill>
                  <a:srgbClr val="C00000"/>
                </a:solidFill>
              </a:rPr>
              <a:t>КАДАСТЪР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НА </a:t>
            </a:r>
            <a:r>
              <a:rPr lang="ru-RU" sz="2800" b="1" dirty="0">
                <a:solidFill>
                  <a:srgbClr val="C00000"/>
                </a:solidFill>
              </a:rPr>
              <a:t>ОБЩИНА РУСЕ </a:t>
            </a:r>
            <a:r>
              <a:rPr lang="en-US" sz="2800" b="1" dirty="0" smtClean="0">
                <a:solidFill>
                  <a:srgbClr val="C00000"/>
                </a:solidFill>
              </a:rPr>
              <a:t>(</a:t>
            </a:r>
            <a:r>
              <a:rPr lang="ru-RU" sz="2800" b="1" dirty="0" smtClean="0">
                <a:solidFill>
                  <a:srgbClr val="C00000"/>
                </a:solidFill>
              </a:rPr>
              <a:t>ПРОЕКТ</a:t>
            </a:r>
            <a:r>
              <a:rPr lang="en-US" sz="2800" b="1" dirty="0" smtClean="0">
                <a:solidFill>
                  <a:srgbClr val="C00000"/>
                </a:solidFill>
              </a:rPr>
              <a:t>)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>
                <a:solidFill>
                  <a:srgbClr val="C00000"/>
                </a:solidFill>
              </a:rPr>
              <a:t>ЕТАП I.</a:t>
            </a:r>
            <a:br>
              <a:rPr lang="ru-RU" sz="2800" b="1" dirty="0">
                <a:solidFill>
                  <a:srgbClr val="C00000"/>
                </a:solidFill>
              </a:rPr>
            </a:br>
            <a:r>
              <a:rPr lang="ru-RU" sz="1800" b="1" dirty="0">
                <a:solidFill>
                  <a:srgbClr val="C00000"/>
                </a:solidFill>
              </a:rPr>
              <a:t>Анализ на </a:t>
            </a:r>
            <a:r>
              <a:rPr lang="ru-RU" sz="1800" b="1" dirty="0" err="1">
                <a:solidFill>
                  <a:srgbClr val="C00000"/>
                </a:solidFill>
              </a:rPr>
              <a:t>резултати</a:t>
            </a:r>
            <a:r>
              <a:rPr lang="ru-RU" sz="1800" b="1" dirty="0">
                <a:solidFill>
                  <a:srgbClr val="C00000"/>
                </a:solidFill>
              </a:rPr>
              <a:t> от </a:t>
            </a:r>
            <a:r>
              <a:rPr lang="ru-RU" sz="1800" b="1" dirty="0" err="1">
                <a:solidFill>
                  <a:srgbClr val="C00000"/>
                </a:solidFill>
              </a:rPr>
              <a:t>измерване</a:t>
            </a:r>
            <a:r>
              <a:rPr lang="ru-RU" sz="1800" b="1" dirty="0">
                <a:solidFill>
                  <a:srgbClr val="C00000"/>
                </a:solidFill>
              </a:rPr>
              <a:t> на </a:t>
            </a:r>
            <a:r>
              <a:rPr lang="ru-RU" sz="1800" b="1" dirty="0" err="1">
                <a:solidFill>
                  <a:srgbClr val="C00000"/>
                </a:solidFill>
              </a:rPr>
              <a:t>замърсяването</a:t>
            </a:r>
            <a:r>
              <a:rPr lang="ru-RU" sz="1800" b="1" dirty="0">
                <a:solidFill>
                  <a:srgbClr val="C00000"/>
                </a:solidFill>
              </a:rPr>
              <a:t> на </a:t>
            </a:r>
            <a:r>
              <a:rPr lang="ru-RU" sz="1800" b="1" dirty="0" err="1">
                <a:solidFill>
                  <a:srgbClr val="C00000"/>
                </a:solidFill>
              </a:rPr>
              <a:t>атмосферния</a:t>
            </a:r>
            <a:r>
              <a:rPr lang="ru-RU" sz="1800" b="1" dirty="0">
                <a:solidFill>
                  <a:srgbClr val="C00000"/>
                </a:solidFill>
              </a:rPr>
              <a:t> </a:t>
            </a:r>
            <a:r>
              <a:rPr lang="ru-RU" sz="1800" b="1" dirty="0" err="1">
                <a:solidFill>
                  <a:srgbClr val="C00000"/>
                </a:solidFill>
              </a:rPr>
              <a:t>въздух</a:t>
            </a:r>
            <a:r>
              <a:rPr lang="ru-RU" sz="1800" b="1" dirty="0">
                <a:solidFill>
                  <a:srgbClr val="C00000"/>
                </a:solidFill>
              </a:rPr>
              <a:t> в автоматична </a:t>
            </a:r>
            <a:r>
              <a:rPr lang="ru-RU" sz="1800" b="1" dirty="0" err="1">
                <a:solidFill>
                  <a:srgbClr val="C00000"/>
                </a:solidFill>
              </a:rPr>
              <a:t>измервателна</a:t>
            </a:r>
            <a:r>
              <a:rPr lang="ru-RU" sz="1800" b="1" dirty="0">
                <a:solidFill>
                  <a:srgbClr val="C00000"/>
                </a:solidFill>
              </a:rPr>
              <a:t> станция „ВЪЗРАЖДАНЕ”</a:t>
            </a: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>ДОКЛАД</a:t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err="1"/>
              <a:t>Русе</a:t>
            </a: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>2020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endParaRPr lang="bg-BG" sz="1800" b="1" dirty="0"/>
          </a:p>
        </p:txBody>
      </p:sp>
    </p:spTree>
    <p:extLst>
      <p:ext uri="{BB962C8B-B14F-4D97-AF65-F5344CB8AC3E}">
        <p14:creationId xmlns:p14="http://schemas.microsoft.com/office/powerpoint/2010/main" val="16514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ОЦЕНКА </a:t>
            </a:r>
            <a:r>
              <a:rPr lang="ru-RU" sz="1400" b="1" dirty="0">
                <a:solidFill>
                  <a:srgbClr val="C00000"/>
                </a:solidFill>
              </a:rPr>
              <a:t>НА СЪОТВЕТСТВИЯТА НА КОНЦЕНТРАЦИИТЕ НА СЕРЕН </a:t>
            </a:r>
            <a:r>
              <a:rPr lang="ru-RU" sz="1400" b="1" dirty="0" smtClean="0">
                <a:solidFill>
                  <a:srgbClr val="C00000"/>
                </a:solidFill>
              </a:rPr>
              <a:t>ДИОКСИД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bg-BG" sz="1400" b="1" dirty="0" smtClean="0">
                <a:solidFill>
                  <a:srgbClr val="C00000"/>
                </a:solidFill>
              </a:rPr>
              <a:t>СРЕДНОЧАСОВАТА </a:t>
            </a:r>
            <a:r>
              <a:rPr lang="bg-BG" sz="1400" b="1" dirty="0">
                <a:solidFill>
                  <a:srgbClr val="C00000"/>
                </a:solidFill>
              </a:rPr>
              <a:t>НОРМА ЗА ОПАЗВАНЕ НА ЧОВЕШКОТО ЗДРАВЕ Е </a:t>
            </a:r>
            <a:r>
              <a:rPr lang="bg-BG" sz="1400" b="1" dirty="0" smtClean="0">
                <a:solidFill>
                  <a:srgbClr val="C00000"/>
                </a:solidFill>
              </a:rPr>
              <a:t>СПАЗЕНА!</a:t>
            </a:r>
            <a:r>
              <a:rPr lang="ru-RU" sz="1400" b="1" dirty="0" smtClean="0">
                <a:solidFill>
                  <a:srgbClr val="FFC000"/>
                </a:solidFill>
              </a:rPr>
              <a:t/>
            </a:r>
            <a:br>
              <a:rPr lang="ru-RU" sz="1400" b="1" dirty="0" smtClean="0">
                <a:solidFill>
                  <a:srgbClr val="FFC000"/>
                </a:solidFill>
              </a:rPr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>
                <a:solidFill>
                  <a:srgbClr val="C00000"/>
                </a:solidFill>
              </a:rPr>
              <a:t>СРЕДНОДЕНОНОЩНАТА </a:t>
            </a:r>
            <a:r>
              <a:rPr lang="ru-RU" sz="1400" b="1" dirty="0">
                <a:solidFill>
                  <a:srgbClr val="C00000"/>
                </a:solidFill>
              </a:rPr>
              <a:t>НОРМА ЗА ОПАЗВАНЕ НА ЧОВЕШКОТО ЗДРАВЕ Е </a:t>
            </a:r>
            <a:r>
              <a:rPr lang="ru-RU" sz="1400" b="1" dirty="0" smtClean="0">
                <a:solidFill>
                  <a:srgbClr val="C00000"/>
                </a:solidFill>
              </a:rPr>
              <a:t>СПАЗЕНА!</a:t>
            </a:r>
            <a:endParaRPr lang="ru-RU" sz="1400" dirty="0">
              <a:solidFill>
                <a:srgbClr val="C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001" y="692696"/>
            <a:ext cx="6192688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802" y="3429000"/>
            <a:ext cx="6173541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050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>
                <a:solidFill>
                  <a:srgbClr val="C00000"/>
                </a:solidFill>
              </a:rPr>
              <a:t>НОРМАТА </a:t>
            </a:r>
            <a:r>
              <a:rPr lang="ru-RU" sz="1400" b="1" dirty="0">
                <a:solidFill>
                  <a:srgbClr val="C00000"/>
                </a:solidFill>
              </a:rPr>
              <a:t>ЗА ОПАЗВАНЕ НА ПРИРОДНИТЕ ЕКОСИСТЕМИ Е СПАЗЕНА С ИЗКЛЮЧЕНИЕ НА ЯНУАРИ И ОКТОМВРИ  </a:t>
            </a:r>
            <a:r>
              <a:rPr lang="ru-RU" sz="1400" b="1" dirty="0" smtClean="0">
                <a:solidFill>
                  <a:srgbClr val="C00000"/>
                </a:solidFill>
              </a:rPr>
              <a:t>2019</a:t>
            </a:r>
            <a:r>
              <a:rPr lang="en-US" sz="1400" b="1" dirty="0" smtClean="0">
                <a:solidFill>
                  <a:srgbClr val="C00000"/>
                </a:solidFill>
              </a:rPr>
              <a:t/>
            </a:r>
            <a:br>
              <a:rPr lang="en-US" sz="1400" b="1" dirty="0" smtClean="0">
                <a:solidFill>
                  <a:srgbClr val="C00000"/>
                </a:solidFill>
              </a:rPr>
            </a:br>
            <a:r>
              <a:rPr lang="en-US" sz="1400" b="1" dirty="0">
                <a:solidFill>
                  <a:srgbClr val="C00000"/>
                </a:solidFill>
              </a:rPr>
              <a:t/>
            </a:r>
            <a:br>
              <a:rPr lang="en-US" sz="1400" b="1" dirty="0">
                <a:solidFill>
                  <a:srgbClr val="C00000"/>
                </a:solidFill>
              </a:rPr>
            </a:br>
            <a:r>
              <a:rPr lang="en-US" sz="1400" b="1" dirty="0" smtClean="0">
                <a:solidFill>
                  <a:srgbClr val="C00000"/>
                </a:solidFill>
              </a:rPr>
              <a:t/>
            </a:r>
            <a:br>
              <a:rPr lang="en-US" sz="1400" b="1" dirty="0" smtClean="0">
                <a:solidFill>
                  <a:srgbClr val="C00000"/>
                </a:solidFill>
              </a:rPr>
            </a:br>
            <a:r>
              <a:rPr lang="ru-RU" sz="1800" dirty="0" err="1" smtClean="0"/>
              <a:t>Максималните</a:t>
            </a:r>
            <a:r>
              <a:rPr lang="ru-RU" sz="1800" dirty="0" smtClean="0"/>
              <a:t> </a:t>
            </a:r>
            <a:r>
              <a:rPr lang="ru-RU" sz="1800" dirty="0" err="1"/>
              <a:t>стойности</a:t>
            </a:r>
            <a:r>
              <a:rPr lang="ru-RU" sz="1800" dirty="0"/>
              <a:t> </a:t>
            </a:r>
            <a:r>
              <a:rPr lang="ru-RU" sz="1800" dirty="0" err="1"/>
              <a:t>са</a:t>
            </a:r>
            <a:r>
              <a:rPr lang="ru-RU" sz="1800" dirty="0"/>
              <a:t> от </a:t>
            </a:r>
            <a:r>
              <a:rPr lang="ru-RU" sz="1800" dirty="0" err="1"/>
              <a:t>порядъка</a:t>
            </a:r>
            <a:r>
              <a:rPr lang="ru-RU" sz="1800" dirty="0"/>
              <a:t> на </a:t>
            </a:r>
            <a:r>
              <a:rPr lang="ru-RU" sz="1800" dirty="0" err="1"/>
              <a:t>средночасовите</a:t>
            </a:r>
            <a:r>
              <a:rPr lang="ru-RU" sz="1800" dirty="0"/>
              <a:t> и </a:t>
            </a:r>
            <a:r>
              <a:rPr lang="ru-RU" sz="1800" dirty="0" err="1"/>
              <a:t>средноденонощните</a:t>
            </a:r>
            <a:r>
              <a:rPr lang="ru-RU" sz="1800" dirty="0"/>
              <a:t>. </a:t>
            </a:r>
            <a:r>
              <a:rPr lang="ru-RU" sz="1800" dirty="0" err="1"/>
              <a:t>Вижда</a:t>
            </a:r>
            <a:r>
              <a:rPr lang="ru-RU" sz="1800" dirty="0"/>
              <a:t> се, че </a:t>
            </a:r>
            <a:r>
              <a:rPr lang="ru-RU" sz="1800" dirty="0" err="1"/>
              <a:t>са</a:t>
            </a:r>
            <a:r>
              <a:rPr lang="ru-RU" sz="1800" dirty="0"/>
              <a:t> </a:t>
            </a:r>
            <a:r>
              <a:rPr lang="ru-RU" sz="1800" dirty="0" err="1"/>
              <a:t>също</a:t>
            </a:r>
            <a:r>
              <a:rPr lang="ru-RU" sz="1800" dirty="0"/>
              <a:t> около пет </a:t>
            </a:r>
            <a:r>
              <a:rPr lang="ru-RU" sz="1800" dirty="0" err="1"/>
              <a:t>пъти</a:t>
            </a:r>
            <a:r>
              <a:rPr lang="ru-RU" sz="1800" dirty="0"/>
              <a:t> </a:t>
            </a:r>
            <a:r>
              <a:rPr lang="ru-RU" sz="1800" dirty="0" err="1"/>
              <a:t>по-ниски</a:t>
            </a:r>
            <a:r>
              <a:rPr lang="ru-RU" sz="1800" dirty="0"/>
              <a:t>. </a:t>
            </a:r>
            <a:r>
              <a:rPr lang="ru-RU" sz="1800" dirty="0" err="1"/>
              <a:t>Установява</a:t>
            </a:r>
            <a:r>
              <a:rPr lang="ru-RU" sz="1800" dirty="0"/>
              <a:t> се </a:t>
            </a:r>
            <a:r>
              <a:rPr lang="ru-RU" sz="1800" dirty="0" err="1"/>
              <a:t>незначително</a:t>
            </a:r>
            <a:r>
              <a:rPr lang="ru-RU" sz="1800" dirty="0"/>
              <a:t> </a:t>
            </a:r>
            <a:r>
              <a:rPr lang="ru-RU" sz="1800" dirty="0" err="1"/>
              <a:t>нарастване</a:t>
            </a:r>
            <a:r>
              <a:rPr lang="ru-RU" sz="1800" dirty="0"/>
              <a:t> на </a:t>
            </a:r>
            <a:r>
              <a:rPr lang="ru-RU" sz="1800" dirty="0" err="1"/>
              <a:t>концентрациите</a:t>
            </a:r>
            <a:r>
              <a:rPr lang="ru-RU" sz="1800" dirty="0"/>
              <a:t> </a:t>
            </a:r>
            <a:r>
              <a:rPr lang="ru-RU" sz="1800" dirty="0" err="1"/>
              <a:t>през</a:t>
            </a:r>
            <a:r>
              <a:rPr lang="ru-RU" sz="1800" dirty="0"/>
              <a:t> 2019 г. </a:t>
            </a:r>
            <a:r>
              <a:rPr lang="ru-RU" sz="1800" dirty="0" err="1"/>
              <a:t>спрямо</a:t>
            </a:r>
            <a:r>
              <a:rPr lang="ru-RU" sz="1800" dirty="0"/>
              <a:t> </a:t>
            </a:r>
            <a:r>
              <a:rPr lang="ru-RU" sz="1800" dirty="0" err="1"/>
              <a:t>предходните</a:t>
            </a:r>
            <a:r>
              <a:rPr lang="ru-RU" sz="1800" dirty="0"/>
              <a:t>. </a:t>
            </a:r>
            <a:r>
              <a:rPr lang="ru-RU" sz="1800" dirty="0" err="1"/>
              <a:t>Нарастването</a:t>
            </a:r>
            <a:r>
              <a:rPr lang="ru-RU" sz="1800" dirty="0"/>
              <a:t> е от </a:t>
            </a:r>
            <a:r>
              <a:rPr lang="ru-RU" sz="1800" dirty="0" err="1"/>
              <a:t>порядъка</a:t>
            </a:r>
            <a:r>
              <a:rPr lang="ru-RU" sz="1800" dirty="0"/>
              <a:t> на 2-2.5 µg/m3 например </a:t>
            </a:r>
            <a:r>
              <a:rPr lang="ru-RU" sz="1800" dirty="0" err="1"/>
              <a:t>спрямо</a:t>
            </a:r>
            <a:r>
              <a:rPr lang="ru-RU" sz="1800" dirty="0"/>
              <a:t> 2018 г.. </a:t>
            </a:r>
            <a:r>
              <a:rPr lang="ru-RU" sz="1800" dirty="0" err="1"/>
              <a:t>Нарастването</a:t>
            </a:r>
            <a:r>
              <a:rPr lang="ru-RU" sz="1800" dirty="0"/>
              <a:t> отнесено </a:t>
            </a:r>
            <a:r>
              <a:rPr lang="ru-RU" sz="1800" dirty="0" err="1"/>
              <a:t>към</a:t>
            </a:r>
            <a:r>
              <a:rPr lang="ru-RU" sz="1800" dirty="0"/>
              <a:t> </a:t>
            </a:r>
            <a:r>
              <a:rPr lang="ru-RU" sz="1800" dirty="0" err="1"/>
              <a:t>нормата</a:t>
            </a:r>
            <a:r>
              <a:rPr lang="ru-RU" sz="1800" dirty="0"/>
              <a:t> от 350 µg/m3 за </a:t>
            </a:r>
            <a:r>
              <a:rPr lang="ru-RU" sz="1800" dirty="0" err="1"/>
              <a:t>средночасовите</a:t>
            </a:r>
            <a:r>
              <a:rPr lang="ru-RU" sz="1800" dirty="0"/>
              <a:t> и 125 µg/m3 за </a:t>
            </a:r>
            <a:r>
              <a:rPr lang="ru-RU" sz="1800" dirty="0" err="1"/>
              <a:t>средноденонощните</a:t>
            </a:r>
            <a:r>
              <a:rPr lang="ru-RU" sz="1800" dirty="0"/>
              <a:t> е </a:t>
            </a:r>
            <a:r>
              <a:rPr lang="ru-RU" sz="1800" dirty="0" err="1"/>
              <a:t>незначително</a:t>
            </a:r>
            <a:r>
              <a:rPr lang="ru-RU" sz="1800" dirty="0"/>
              <a:t>. </a:t>
            </a:r>
            <a:r>
              <a:rPr lang="ru-RU" sz="1800" dirty="0" err="1"/>
              <a:t>Нормата</a:t>
            </a:r>
            <a:r>
              <a:rPr lang="ru-RU" sz="1800" dirty="0"/>
              <a:t> за </a:t>
            </a:r>
            <a:r>
              <a:rPr lang="ru-RU" sz="1800" dirty="0" err="1"/>
              <a:t>опазване</a:t>
            </a:r>
            <a:r>
              <a:rPr lang="ru-RU" sz="1800" dirty="0"/>
              <a:t> на </a:t>
            </a:r>
            <a:r>
              <a:rPr lang="ru-RU" sz="1800" dirty="0" err="1"/>
              <a:t>природните</a:t>
            </a:r>
            <a:r>
              <a:rPr lang="ru-RU" sz="1800" dirty="0"/>
              <a:t> </a:t>
            </a:r>
            <a:r>
              <a:rPr lang="ru-RU" sz="1800" dirty="0" err="1"/>
              <a:t>екосистеми</a:t>
            </a:r>
            <a:r>
              <a:rPr lang="ru-RU" sz="1800" dirty="0"/>
              <a:t> при </a:t>
            </a:r>
            <a:r>
              <a:rPr lang="ru-RU" sz="1800" dirty="0" err="1"/>
              <a:t>замърсяване</a:t>
            </a:r>
            <a:r>
              <a:rPr lang="ru-RU" sz="1800" dirty="0"/>
              <a:t> </a:t>
            </a:r>
            <a:r>
              <a:rPr lang="ru-RU" sz="1800" dirty="0" err="1"/>
              <a:t>със</a:t>
            </a:r>
            <a:r>
              <a:rPr lang="ru-RU" sz="1800" dirty="0"/>
              <a:t> серен диоксид, </a:t>
            </a:r>
            <a:r>
              <a:rPr lang="ru-RU" sz="1800" dirty="0" err="1"/>
              <a:t>както</a:t>
            </a:r>
            <a:r>
              <a:rPr lang="ru-RU" sz="1800" dirty="0"/>
              <a:t> вече </a:t>
            </a:r>
            <a:r>
              <a:rPr lang="ru-RU" sz="1800" dirty="0" err="1"/>
              <a:t>бе</a:t>
            </a:r>
            <a:r>
              <a:rPr lang="ru-RU" sz="1800" dirty="0"/>
              <a:t> </a:t>
            </a:r>
            <a:r>
              <a:rPr lang="ru-RU" sz="1800" dirty="0" err="1"/>
              <a:t>отбелязано</a:t>
            </a:r>
            <a:r>
              <a:rPr lang="ru-RU" sz="1800" dirty="0"/>
              <a:t>, е 20 µg/m3. </a:t>
            </a:r>
            <a:r>
              <a:rPr lang="ru-RU" sz="1800" dirty="0" err="1"/>
              <a:t>Тази</a:t>
            </a:r>
            <a:r>
              <a:rPr lang="ru-RU" sz="1800" dirty="0"/>
              <a:t> норма се </a:t>
            </a:r>
            <a:r>
              <a:rPr lang="ru-RU" sz="1800" dirty="0" err="1"/>
              <a:t>превишава</a:t>
            </a:r>
            <a:r>
              <a:rPr lang="ru-RU" sz="1800" dirty="0"/>
              <a:t> частично </a:t>
            </a:r>
            <a:r>
              <a:rPr lang="ru-RU" sz="1800" dirty="0" err="1"/>
              <a:t>във</a:t>
            </a:r>
            <a:r>
              <a:rPr lang="ru-RU" sz="1800" dirty="0"/>
              <a:t> функция на </a:t>
            </a:r>
            <a:r>
              <a:rPr lang="ru-RU" sz="1800" dirty="0" err="1"/>
              <a:t>времето</a:t>
            </a:r>
            <a:r>
              <a:rPr lang="ru-RU" sz="1800" dirty="0"/>
              <a:t>. </a:t>
            </a:r>
            <a:r>
              <a:rPr lang="ru-RU" sz="1800" dirty="0" err="1" smtClean="0"/>
              <a:t>Потвърждава</a:t>
            </a:r>
            <a:r>
              <a:rPr lang="ru-RU" sz="1800" dirty="0" smtClean="0"/>
              <a:t> </a:t>
            </a:r>
            <a:r>
              <a:rPr lang="ru-RU" sz="1800" dirty="0"/>
              <a:t>се и от </a:t>
            </a:r>
            <a:r>
              <a:rPr lang="ru-RU" sz="1800" dirty="0" err="1"/>
              <a:t>илюстрациите</a:t>
            </a:r>
            <a:r>
              <a:rPr lang="ru-RU" sz="1800" dirty="0"/>
              <a:t> в приложение П1. Серен диоксид. Там </a:t>
            </a:r>
            <a:r>
              <a:rPr lang="ru-RU" sz="1800" dirty="0" err="1"/>
              <a:t>са</a:t>
            </a:r>
            <a:r>
              <a:rPr lang="ru-RU" sz="1800" dirty="0"/>
              <a:t> </a:t>
            </a:r>
            <a:r>
              <a:rPr lang="ru-RU" sz="1800" dirty="0" err="1"/>
              <a:t>изложени</a:t>
            </a:r>
            <a:r>
              <a:rPr lang="ru-RU" sz="1800" dirty="0"/>
              <a:t> и </a:t>
            </a:r>
            <a:r>
              <a:rPr lang="ru-RU" sz="1800" dirty="0" err="1"/>
              <a:t>други</a:t>
            </a:r>
            <a:r>
              <a:rPr lang="ru-RU" sz="1800" dirty="0"/>
              <a:t> </a:t>
            </a:r>
            <a:r>
              <a:rPr lang="ru-RU" sz="1800" dirty="0" err="1"/>
              <a:t>графични</a:t>
            </a:r>
            <a:r>
              <a:rPr lang="ru-RU" sz="1800" dirty="0"/>
              <a:t> сравнения. Те </a:t>
            </a:r>
            <a:r>
              <a:rPr lang="ru-RU" sz="1800" dirty="0" err="1"/>
              <a:t>потвърждават</a:t>
            </a:r>
            <a:r>
              <a:rPr lang="ru-RU" sz="1800" dirty="0"/>
              <a:t> </a:t>
            </a:r>
            <a:r>
              <a:rPr lang="ru-RU" sz="1800" dirty="0" err="1"/>
              <a:t>превишаването</a:t>
            </a:r>
            <a:r>
              <a:rPr lang="ru-RU" sz="1800" dirty="0"/>
              <a:t> на </a:t>
            </a:r>
            <a:r>
              <a:rPr lang="ru-RU" sz="1800" dirty="0" err="1"/>
              <a:t>тази</a:t>
            </a:r>
            <a:r>
              <a:rPr lang="ru-RU" sz="1800" dirty="0"/>
              <a:t> норма за </a:t>
            </a:r>
            <a:r>
              <a:rPr lang="ru-RU" sz="1800" dirty="0" err="1"/>
              <a:t>природни</a:t>
            </a:r>
            <a:r>
              <a:rPr lang="ru-RU" sz="1800" dirty="0"/>
              <a:t> </a:t>
            </a:r>
            <a:r>
              <a:rPr lang="ru-RU" sz="1800" dirty="0" err="1"/>
              <a:t>екосистеми</a:t>
            </a:r>
            <a:r>
              <a:rPr lang="ru-RU" sz="1800" dirty="0"/>
              <a:t>. </a:t>
            </a:r>
            <a:r>
              <a:rPr lang="ru-RU" sz="1800" dirty="0" err="1"/>
              <a:t>Има</a:t>
            </a:r>
            <a:r>
              <a:rPr lang="ru-RU" sz="1800" dirty="0"/>
              <a:t> се </a:t>
            </a:r>
            <a:r>
              <a:rPr lang="ru-RU" sz="1800" dirty="0" err="1"/>
              <a:t>предвид</a:t>
            </a:r>
            <a:r>
              <a:rPr lang="ru-RU" sz="1800" dirty="0"/>
              <a:t> сравнения </a:t>
            </a:r>
            <a:r>
              <a:rPr lang="ru-RU" sz="1800" dirty="0" err="1"/>
              <a:t>както</a:t>
            </a:r>
            <a:r>
              <a:rPr lang="ru-RU" sz="1800" dirty="0"/>
              <a:t> </a:t>
            </a:r>
            <a:r>
              <a:rPr lang="ru-RU" sz="1800" dirty="0" err="1"/>
              <a:t>със</a:t>
            </a:r>
            <a:r>
              <a:rPr lang="ru-RU" sz="1800" dirty="0"/>
              <a:t> </a:t>
            </a:r>
            <a:r>
              <a:rPr lang="ru-RU" sz="1800" dirty="0" err="1"/>
              <a:t>средночасовите</a:t>
            </a:r>
            <a:r>
              <a:rPr lang="ru-RU" sz="1800" dirty="0"/>
              <a:t>, </a:t>
            </a:r>
            <a:r>
              <a:rPr lang="ru-RU" sz="1800" dirty="0" err="1"/>
              <a:t>така</a:t>
            </a:r>
            <a:r>
              <a:rPr lang="ru-RU" sz="1800" dirty="0"/>
              <a:t> и на </a:t>
            </a:r>
            <a:r>
              <a:rPr lang="ru-RU" sz="1800" dirty="0" err="1"/>
              <a:t>средноденонощните</a:t>
            </a:r>
            <a:r>
              <a:rPr lang="ru-RU" sz="1800" dirty="0"/>
              <a:t> </a:t>
            </a:r>
            <a:r>
              <a:rPr lang="ru-RU" sz="1800" dirty="0" err="1"/>
              <a:t>норми</a:t>
            </a:r>
            <a:r>
              <a:rPr lang="ru-RU" sz="1800" dirty="0"/>
              <a:t>. Известно отклонение се </a:t>
            </a:r>
            <a:r>
              <a:rPr lang="ru-RU" sz="1800" dirty="0" err="1"/>
              <a:t>установява</a:t>
            </a:r>
            <a:r>
              <a:rPr lang="ru-RU" sz="1800" dirty="0"/>
              <a:t> </a:t>
            </a:r>
            <a:r>
              <a:rPr lang="ru-RU" sz="1800" dirty="0" err="1"/>
              <a:t>през</a:t>
            </a:r>
            <a:r>
              <a:rPr lang="ru-RU" sz="1800" dirty="0"/>
              <a:t> 2019 г.</a:t>
            </a:r>
            <a:br>
              <a:rPr lang="ru-RU" sz="1800" dirty="0"/>
            </a:br>
            <a:r>
              <a:rPr lang="ru-RU" sz="1400" b="1" dirty="0" smtClean="0">
                <a:solidFill>
                  <a:srgbClr val="C00000"/>
                </a:solidFill>
              </a:rPr>
              <a:t> </a:t>
            </a:r>
            <a:r>
              <a:rPr lang="ru-RU" sz="1400" b="1" dirty="0">
                <a:solidFill>
                  <a:srgbClr val="C00000"/>
                </a:solidFill>
              </a:rPr>
              <a:t/>
            </a:r>
            <a:br>
              <a:rPr lang="ru-RU" sz="1400" b="1" dirty="0">
                <a:solidFill>
                  <a:srgbClr val="C00000"/>
                </a:solidFill>
              </a:rPr>
            </a:br>
            <a:endParaRPr lang="ru-RU" sz="1400" dirty="0"/>
          </a:p>
        </p:txBody>
      </p:sp>
      <p:pic>
        <p:nvPicPr>
          <p:cNvPr id="4122" name="Picture 2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116632"/>
            <a:ext cx="54102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bg-BG" sz="1800" b="1" dirty="0" smtClean="0">
                <a:solidFill>
                  <a:srgbClr val="FF0000"/>
                </a:solidFill>
              </a:rPr>
              <a:t>4</a:t>
            </a:r>
            <a:r>
              <a:rPr lang="bg-BG" sz="1800" b="1" dirty="0">
                <a:solidFill>
                  <a:srgbClr val="FF0000"/>
                </a:solidFill>
              </a:rPr>
              <a:t>. ЗАМЪРСЯВАНЕ С АЗОТЕН ДИОКСИД</a:t>
            </a:r>
            <a:r>
              <a:rPr lang="bg-BG" sz="1800" dirty="0">
                <a:solidFill>
                  <a:srgbClr val="FF0000"/>
                </a:solidFill>
              </a:rPr>
              <a:t/>
            </a:r>
            <a:br>
              <a:rPr lang="bg-BG" sz="1800" dirty="0">
                <a:solidFill>
                  <a:srgbClr val="FF0000"/>
                </a:solidFill>
              </a:rPr>
            </a:br>
            <a:r>
              <a:rPr lang="bg-BG" sz="1800" dirty="0"/>
              <a:t>Азотният </a:t>
            </a:r>
            <a:r>
              <a:rPr lang="bg-BG" sz="1800" dirty="0" err="1"/>
              <a:t>монооксид</a:t>
            </a:r>
            <a:r>
              <a:rPr lang="bg-BG" sz="1800" dirty="0"/>
              <a:t> (NO) и азотният диоксид (NO</a:t>
            </a:r>
            <a:r>
              <a:rPr lang="bg-BG" sz="1800" baseline="-25000" dirty="0"/>
              <a:t>2</a:t>
            </a:r>
            <a:r>
              <a:rPr lang="bg-BG" sz="1800" dirty="0"/>
              <a:t>) са двата основни азотни оксиди, свързани с източници и процеси на горене. Атмосферните им концентрации се променят. </a:t>
            </a:r>
            <a:r>
              <a:rPr lang="bg-BG" sz="1800" dirty="0" smtClean="0"/>
              <a:t>Общата </a:t>
            </a:r>
            <a:r>
              <a:rPr lang="bg-BG" sz="1800" dirty="0"/>
              <a:t>им концентрация (NO и NO</a:t>
            </a:r>
            <a:r>
              <a:rPr lang="bg-BG" sz="1800" baseline="-25000" dirty="0"/>
              <a:t>2</a:t>
            </a:r>
            <a:r>
              <a:rPr lang="bg-BG" sz="1800" dirty="0"/>
              <a:t>) в гъсто населените градски райони може да се окаже по-висока от 500 </a:t>
            </a:r>
            <a:r>
              <a:rPr lang="bg-BG" sz="1800" dirty="0" err="1"/>
              <a:t>μg</a:t>
            </a:r>
            <a:r>
              <a:rPr lang="bg-BG" sz="1800" dirty="0"/>
              <a:t>/m</a:t>
            </a:r>
            <a:r>
              <a:rPr lang="bg-BG" sz="1800" baseline="30000" dirty="0"/>
              <a:t>3</a:t>
            </a:r>
            <a:r>
              <a:rPr lang="bg-BG" sz="1800" dirty="0"/>
              <a:t>. </a:t>
            </a:r>
            <a:r>
              <a:rPr lang="en-US" sz="1800" dirty="0" smtClean="0"/>
              <a:t> </a:t>
            </a:r>
            <a:r>
              <a:rPr lang="bg-BG" sz="1800" dirty="0" smtClean="0"/>
              <a:t>Азотната </a:t>
            </a:r>
            <a:r>
              <a:rPr lang="bg-BG" sz="1800" dirty="0"/>
              <a:t>киселина (HONO) е замърсител на атмосферния въздух на открито в околната среда и на закрито, в помещения. Получава се от  взаимодействие на азотен диоксид с вода. </a:t>
            </a:r>
            <a:r>
              <a:rPr lang="en-US" sz="1800" dirty="0" smtClean="0"/>
              <a:t> </a:t>
            </a:r>
            <a:r>
              <a:rPr lang="bg-BG" sz="1800" dirty="0" smtClean="0"/>
              <a:t>Азотният </a:t>
            </a:r>
            <a:r>
              <a:rPr lang="bg-BG" sz="1800" dirty="0" err="1"/>
              <a:t>монооксид</a:t>
            </a:r>
            <a:r>
              <a:rPr lang="bg-BG" sz="1800" dirty="0"/>
              <a:t> се окислява на въздуха, за да се образува азотен диоксид. </a:t>
            </a:r>
            <a:br>
              <a:rPr lang="bg-BG" sz="1800" dirty="0"/>
            </a:br>
            <a:r>
              <a:rPr lang="bg-BG" sz="1800" dirty="0"/>
              <a:t>Азотният диоксид съществува във въздуха в газообразна форма. Той е летлив, червеникаво - кафяв на цвят и по-тежък от въздуха. Има специфична остра миризма. Забелязва се при концентрация от 188 </a:t>
            </a:r>
            <a:r>
              <a:rPr lang="bg-BG" sz="1800" dirty="0" err="1"/>
              <a:t>μg</a:t>
            </a:r>
            <a:r>
              <a:rPr lang="bg-BG" sz="1800" dirty="0"/>
              <a:t>/m</a:t>
            </a:r>
            <a:r>
              <a:rPr lang="bg-BG" sz="1800" baseline="30000" dirty="0"/>
              <a:t>3</a:t>
            </a:r>
            <a:r>
              <a:rPr lang="bg-BG" sz="1800" dirty="0"/>
              <a:t>. </a:t>
            </a:r>
            <a:br>
              <a:rPr lang="bg-BG" sz="1800" dirty="0"/>
            </a:br>
            <a:r>
              <a:rPr lang="bg-BG" sz="1800" dirty="0"/>
              <a:t>Азотният диоксид е силен окислител, с корозивно действие и е слабо разтворим във вода.</a:t>
            </a:r>
            <a:br>
              <a:rPr lang="bg-BG" sz="1800" dirty="0"/>
            </a:br>
            <a:r>
              <a:rPr lang="en-US" sz="1400" b="1" strike="sngStrike" dirty="0">
                <a:solidFill>
                  <a:srgbClr val="FFFF00"/>
                </a:solidFill>
              </a:rPr>
              <a:t/>
            </a:r>
            <a:br>
              <a:rPr lang="en-US" sz="1400" b="1" strike="sngStrike" dirty="0">
                <a:solidFill>
                  <a:srgbClr val="FFFF00"/>
                </a:solidFill>
              </a:rPr>
            </a:br>
            <a:r>
              <a:rPr lang="en-US" sz="1400" b="1" strike="sngStrike" dirty="0" smtClean="0">
                <a:solidFill>
                  <a:srgbClr val="FFFF00"/>
                </a:solidFill>
              </a:rPr>
              <a:t/>
            </a:r>
            <a:br>
              <a:rPr lang="en-US" sz="1400" b="1" strike="sngStrike" dirty="0" smtClean="0">
                <a:solidFill>
                  <a:srgbClr val="FFFF00"/>
                </a:solidFill>
              </a:rPr>
            </a:br>
            <a:r>
              <a:rPr lang="en-US" sz="1400" b="1" strike="sngStrike" dirty="0">
                <a:solidFill>
                  <a:srgbClr val="FFFF00"/>
                </a:solidFill>
              </a:rPr>
              <a:t/>
            </a:r>
            <a:br>
              <a:rPr lang="en-US" sz="1400" b="1" strike="sngStrike" dirty="0">
                <a:solidFill>
                  <a:srgbClr val="FFFF00"/>
                </a:solidFill>
              </a:rPr>
            </a:br>
            <a:r>
              <a:rPr lang="bg-BG" sz="1400" b="1" dirty="0" smtClean="0">
                <a:solidFill>
                  <a:srgbClr val="C00000"/>
                </a:solidFill>
              </a:rPr>
              <a:t>ДИНАМИЧНИ РЕДОВЕ</a:t>
            </a:r>
            <a:r>
              <a:rPr lang="bg-BG" sz="1400" b="1" dirty="0" smtClean="0"/>
              <a:t/>
            </a:r>
            <a:br>
              <a:rPr lang="bg-BG" sz="1400" b="1" dirty="0" smtClean="0"/>
            </a:br>
            <a:r>
              <a:rPr lang="bg-BG" sz="1400" b="1" dirty="0"/>
              <a:t/>
            </a:r>
            <a:br>
              <a:rPr lang="bg-BG" sz="1400" b="1" dirty="0"/>
            </a:br>
            <a:r>
              <a:rPr lang="bg-BG" sz="1400" b="1" dirty="0" smtClean="0"/>
              <a:t/>
            </a:r>
            <a:br>
              <a:rPr lang="bg-BG" sz="1400" b="1" dirty="0" smtClean="0"/>
            </a:br>
            <a:r>
              <a:rPr lang="bg-BG" sz="1400" b="1" dirty="0"/>
              <a:t/>
            </a:r>
            <a:br>
              <a:rPr lang="bg-BG" sz="1400" b="1" dirty="0"/>
            </a:br>
            <a:r>
              <a:rPr lang="bg-BG" sz="1400" b="1" dirty="0" smtClean="0"/>
              <a:t/>
            </a:r>
            <a:br>
              <a:rPr lang="bg-BG" sz="1400" b="1" dirty="0" smtClean="0"/>
            </a:br>
            <a:r>
              <a:rPr lang="bg-BG" sz="1400" b="1" dirty="0"/>
              <a:t/>
            </a:r>
            <a:br>
              <a:rPr lang="bg-BG" sz="1400" b="1" dirty="0"/>
            </a:br>
            <a:r>
              <a:rPr lang="bg-BG" sz="1400" b="1" dirty="0" smtClean="0"/>
              <a:t/>
            </a:r>
            <a:br>
              <a:rPr lang="bg-BG" sz="1400" b="1" dirty="0" smtClean="0"/>
            </a:br>
            <a:r>
              <a:rPr lang="bg-BG" sz="1400" b="1" dirty="0"/>
              <a:t/>
            </a:r>
            <a:br>
              <a:rPr lang="bg-BG" sz="1400" b="1" dirty="0"/>
            </a:br>
            <a:r>
              <a:rPr lang="bg-BG" sz="1400" b="1" dirty="0" smtClean="0"/>
              <a:t/>
            </a:r>
            <a:br>
              <a:rPr lang="bg-BG" sz="1400" b="1" dirty="0" smtClean="0"/>
            </a:br>
            <a:r>
              <a:rPr lang="bg-BG" sz="1400" b="1" dirty="0"/>
              <a:t/>
            </a:r>
            <a:br>
              <a:rPr lang="bg-BG" sz="1400" b="1" dirty="0"/>
            </a:br>
            <a:r>
              <a:rPr lang="bg-BG" sz="1400" b="1" dirty="0" smtClean="0"/>
              <a:t/>
            </a:r>
            <a:br>
              <a:rPr lang="bg-BG" sz="1400" b="1" dirty="0" smtClean="0"/>
            </a:br>
            <a:r>
              <a:rPr lang="bg-BG" sz="1400" b="1" dirty="0"/>
              <a:t/>
            </a:r>
            <a:br>
              <a:rPr lang="bg-BG" sz="1400" b="1" dirty="0"/>
            </a:br>
            <a:r>
              <a:rPr lang="bg-BG" sz="1400" b="1" dirty="0" smtClean="0"/>
              <a:t/>
            </a:r>
            <a:br>
              <a:rPr lang="bg-BG" sz="1400" b="1" dirty="0" smtClean="0"/>
            </a:br>
            <a:r>
              <a:rPr lang="bg-BG" sz="1400" b="1" dirty="0"/>
              <a:t/>
            </a:r>
            <a:br>
              <a:rPr lang="bg-BG" sz="1400" b="1" dirty="0"/>
            </a:br>
            <a:r>
              <a:rPr lang="bg-BG" sz="1400" dirty="0"/>
              <a:t/>
            </a:r>
            <a:br>
              <a:rPr lang="bg-BG" sz="1400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endParaRPr lang="ru-RU" sz="14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327" y="4579572"/>
            <a:ext cx="6080908" cy="2278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616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ru-RU" sz="1400" b="1" dirty="0" smtClean="0"/>
              <a:t>Фиг. 4.2. </a:t>
            </a:r>
            <a:r>
              <a:rPr lang="ru-RU" sz="1400" b="1" dirty="0" err="1" smtClean="0"/>
              <a:t>Максимални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средночасови</a:t>
            </a:r>
            <a:r>
              <a:rPr lang="ru-RU" sz="1400" b="1" dirty="0" smtClean="0"/>
              <a:t> концентрации на </a:t>
            </a:r>
            <a:r>
              <a:rPr lang="ru-RU" sz="1400" b="1" dirty="0" err="1" smtClean="0"/>
              <a:t>азотен</a:t>
            </a:r>
            <a:r>
              <a:rPr lang="ru-RU" sz="1400" b="1" dirty="0" smtClean="0"/>
              <a:t> диоксид </a:t>
            </a:r>
            <a:r>
              <a:rPr lang="ru-RU" sz="1400" b="1" dirty="0" err="1" smtClean="0"/>
              <a:t>през</a:t>
            </a:r>
            <a:r>
              <a:rPr lang="ru-RU" sz="1400" b="1" dirty="0" smtClean="0"/>
              <a:t> юли 2016-2019 г.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bg-BG" sz="1400" dirty="0" smtClean="0"/>
              <a:t>Текущите стойности са по-малки от нормата за човешкото здраве. През януари, който е месец от отоплителния период, концентрацията е по-висока в сравнение с юли. Това важи и за останалите месеци  през периода ноември - март, когато интензивно се използват отоплителни уреди.</a:t>
            </a:r>
            <a:br>
              <a:rPr lang="bg-BG" sz="1400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endParaRPr lang="ru-RU" sz="1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85978"/>
            <a:ext cx="54864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937" y="3573016"/>
            <a:ext cx="569595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590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bg-BG" sz="1400" b="1" dirty="0" smtClean="0">
                <a:solidFill>
                  <a:srgbClr val="C00000"/>
                </a:solidFill>
              </a:rPr>
              <a:t>СРЕДНОЧАСОВАТА </a:t>
            </a:r>
            <a:r>
              <a:rPr lang="bg-BG" sz="1400" b="1" dirty="0">
                <a:solidFill>
                  <a:srgbClr val="C00000"/>
                </a:solidFill>
              </a:rPr>
              <a:t>НОРМА ЗА ОПАЗВАНЕ НА ЧОВЕШКОТО ЗДРАВЕ Е </a:t>
            </a:r>
            <a:r>
              <a:rPr lang="bg-BG" sz="1400" b="1" dirty="0" smtClean="0">
                <a:solidFill>
                  <a:srgbClr val="C00000"/>
                </a:solidFill>
              </a:rPr>
              <a:t>СПАЗЕНА!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>
                <a:solidFill>
                  <a:srgbClr val="C00000"/>
                </a:solidFill>
              </a:rPr>
              <a:t>СРЕДНОДЕНОНОЩНАТА </a:t>
            </a:r>
            <a:r>
              <a:rPr lang="ru-RU" sz="1400" b="1" dirty="0">
                <a:solidFill>
                  <a:srgbClr val="C00000"/>
                </a:solidFill>
              </a:rPr>
              <a:t>НОРМА ЗА ОПАЗВАНЕ НА ЧОВЕШКОТО ЗДРАВЕ Е </a:t>
            </a:r>
            <a:r>
              <a:rPr lang="ru-RU" sz="1400" b="1" dirty="0" smtClean="0">
                <a:solidFill>
                  <a:srgbClr val="C00000"/>
                </a:solidFill>
              </a:rPr>
              <a:t>СПАЗЕНА!</a:t>
            </a:r>
            <a:endParaRPr lang="ru-RU" sz="1400" dirty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816" y="548680"/>
            <a:ext cx="504825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404" y="3429000"/>
            <a:ext cx="5838825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363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bg-BG" sz="1400" b="1" dirty="0" smtClean="0">
                <a:solidFill>
                  <a:srgbClr val="C00000"/>
                </a:solidFill>
              </a:rPr>
              <a:t>СРЕДНОЧАСОВАТА </a:t>
            </a:r>
            <a:r>
              <a:rPr lang="bg-BG" sz="1400" b="1" dirty="0">
                <a:solidFill>
                  <a:srgbClr val="C00000"/>
                </a:solidFill>
              </a:rPr>
              <a:t>НОРМА ЗА ОПАЗВАНЕ НА ЧОВЕШКОТО ЗДРАВЕ Е </a:t>
            </a:r>
            <a:r>
              <a:rPr lang="bg-BG" sz="1400" b="1" dirty="0" smtClean="0">
                <a:solidFill>
                  <a:srgbClr val="C00000"/>
                </a:solidFill>
              </a:rPr>
              <a:t>СПАЗЕНА!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bg-BG" sz="1600" b="1" dirty="0" smtClean="0">
                <a:solidFill>
                  <a:srgbClr val="FFFF00"/>
                </a:solidFill>
              </a:rPr>
              <a:t>ОЦЕНКА </a:t>
            </a:r>
            <a:r>
              <a:rPr lang="bg-BG" sz="1600" b="1" dirty="0">
                <a:solidFill>
                  <a:srgbClr val="FFFF00"/>
                </a:solidFill>
              </a:rPr>
              <a:t>НА СЪОТВЕТСТВИЯТА НА КОНЦЕНТРАЦИИТЕ НА АЗОТЕН МОНООКСИД</a:t>
            </a:r>
            <a:r>
              <a:rPr lang="bg-BG" sz="1600" dirty="0"/>
              <a:t/>
            </a:r>
            <a:br>
              <a:rPr lang="bg-BG" sz="1600" dirty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bg-BG" sz="1400" b="1" dirty="0">
                <a:solidFill>
                  <a:srgbClr val="FFFF00"/>
                </a:solidFill>
              </a:rPr>
              <a:t>СРЕДНОЧАСОВАТА НОРМА  ЗА ОПАЗВАНЕ НА ЧОВЕШКОТО ЗДРАВЕ ЗА АЗОТЕН ДИОКСИД Е СПАЗЕНА</a:t>
            </a:r>
            <a:r>
              <a:rPr lang="ru-RU" sz="1400" b="1" dirty="0" smtClean="0">
                <a:solidFill>
                  <a:srgbClr val="FFFF00"/>
                </a:solidFill>
              </a:rPr>
              <a:t>!</a:t>
            </a:r>
            <a:endParaRPr lang="ru-RU" sz="1400" dirty="0">
              <a:solidFill>
                <a:srgbClr val="FFFF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404" y="260648"/>
            <a:ext cx="569595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079" y="3429000"/>
            <a:ext cx="5562600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319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bg-BG" sz="1400" b="1" dirty="0">
                <a:solidFill>
                  <a:srgbClr val="FFFF00"/>
                </a:solidFill>
              </a:rPr>
              <a:t>СРЕДНОГОДИШНАТА НОРМА ЗА ОПАЗВАНЕ НА ЧОВЕШКОТО ЗДРАВЕ  ЗА АЗОТЕН ДИОКСИД Е СПАЗЕНА</a:t>
            </a:r>
            <a:r>
              <a:rPr lang="bg-BG" sz="1400" b="1" dirty="0" smtClean="0">
                <a:solidFill>
                  <a:srgbClr val="FFFF00"/>
                </a:solidFill>
              </a:rPr>
              <a:t>!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bg-BG" sz="1600" dirty="0"/>
              <a:t/>
            </a:r>
            <a:br>
              <a:rPr lang="bg-BG" sz="1600" dirty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bg-BG" sz="1400" b="1" dirty="0">
                <a:solidFill>
                  <a:srgbClr val="FFFF00"/>
                </a:solidFill>
              </a:rPr>
              <a:t>НОРМАТА ЗА ОПАЗВАНЕ НА РАСТИТЕЛНОСТТА Е СПАЗЕНА  (NO+NO</a:t>
            </a:r>
            <a:r>
              <a:rPr lang="bg-BG" sz="1400" b="1" baseline="-25000" dirty="0">
                <a:solidFill>
                  <a:srgbClr val="FFFF00"/>
                </a:solidFill>
              </a:rPr>
              <a:t>2</a:t>
            </a:r>
            <a:r>
              <a:rPr lang="bg-BG" sz="1400" b="1" dirty="0">
                <a:solidFill>
                  <a:srgbClr val="FFFF00"/>
                </a:solidFill>
              </a:rPr>
              <a:t>) ПРЕЗ ЛЕТНИТЕ МЕСЕЦИ И НЕ Е СПАЗЕНА ПРЕЗ ЕСЕНТА И </a:t>
            </a:r>
            <a:r>
              <a:rPr lang="bg-BG" sz="1400" b="1" dirty="0" smtClean="0">
                <a:solidFill>
                  <a:srgbClr val="FFFF00"/>
                </a:solidFill>
              </a:rPr>
              <a:t>ЗИМАТА</a:t>
            </a:r>
            <a:r>
              <a:rPr lang="en-US" sz="1400" b="1" dirty="0" smtClean="0">
                <a:solidFill>
                  <a:srgbClr val="FFFF00"/>
                </a:solidFill>
              </a:rPr>
              <a:t>!</a:t>
            </a:r>
            <a:endParaRPr lang="ru-RU" sz="1400" dirty="0">
              <a:solidFill>
                <a:srgbClr val="FFFF00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616" y="289507"/>
            <a:ext cx="5343525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901" y="2996952"/>
            <a:ext cx="54292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59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rgbClr val="C00000"/>
                </a:solidFill>
              </a:rPr>
              <a:t/>
            </a:r>
            <a:br>
              <a:rPr lang="en-US" sz="1800" b="1" dirty="0" smtClean="0">
                <a:solidFill>
                  <a:srgbClr val="C00000"/>
                </a:solidFill>
              </a:rPr>
            </a:br>
            <a:r>
              <a:rPr lang="en-US" sz="1800" b="1" dirty="0">
                <a:solidFill>
                  <a:srgbClr val="C00000"/>
                </a:solidFill>
              </a:rPr>
              <a:t/>
            </a:r>
            <a:br>
              <a:rPr lang="en-US" sz="1800" b="1" dirty="0">
                <a:solidFill>
                  <a:srgbClr val="C00000"/>
                </a:solidFill>
              </a:rPr>
            </a:br>
            <a:r>
              <a:rPr lang="en-US" sz="1800" b="1" dirty="0" smtClean="0">
                <a:solidFill>
                  <a:srgbClr val="C00000"/>
                </a:solidFill>
              </a:rPr>
              <a:t/>
            </a:r>
            <a:br>
              <a:rPr lang="en-US" sz="1800" b="1" dirty="0" smtClean="0">
                <a:solidFill>
                  <a:srgbClr val="C00000"/>
                </a:solidFill>
              </a:rPr>
            </a:br>
            <a:r>
              <a:rPr lang="ru-RU" sz="1800" b="1" dirty="0" smtClean="0">
                <a:solidFill>
                  <a:srgbClr val="C00000"/>
                </a:solidFill>
              </a:rPr>
              <a:t>5</a:t>
            </a:r>
            <a:r>
              <a:rPr lang="ru-RU" sz="1800" b="1" dirty="0">
                <a:solidFill>
                  <a:srgbClr val="C00000"/>
                </a:solidFill>
              </a:rPr>
              <a:t>. ЗАМЪРСЯВАНЕ С ФИНИ ПРАХОВИ ЧАСТИЦИ ФПЧ2.5</a:t>
            </a: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err="1"/>
              <a:t>Фините</a:t>
            </a:r>
            <a:r>
              <a:rPr lang="ru-RU" sz="1800" b="1" dirty="0"/>
              <a:t> </a:t>
            </a:r>
            <a:r>
              <a:rPr lang="ru-RU" sz="1800" b="1" dirty="0" err="1"/>
              <a:t>прахове</a:t>
            </a:r>
            <a:r>
              <a:rPr lang="ru-RU" sz="1800" b="1" dirty="0"/>
              <a:t> </a:t>
            </a:r>
            <a:r>
              <a:rPr lang="ru-RU" sz="1800" b="1" dirty="0" err="1"/>
              <a:t>са</a:t>
            </a:r>
            <a:r>
              <a:rPr lang="ru-RU" sz="1800" b="1" dirty="0"/>
              <a:t> </a:t>
            </a:r>
            <a:r>
              <a:rPr lang="ru-RU" sz="1800" b="1" dirty="0" err="1"/>
              <a:t>смес</a:t>
            </a:r>
            <a:r>
              <a:rPr lang="ru-RU" sz="1800" b="1" dirty="0"/>
              <a:t> на </a:t>
            </a:r>
            <a:r>
              <a:rPr lang="ru-RU" sz="1800" b="1" dirty="0" err="1"/>
              <a:t>твърди</a:t>
            </a:r>
            <a:r>
              <a:rPr lang="ru-RU" sz="1800" b="1" dirty="0"/>
              <a:t> и </a:t>
            </a:r>
            <a:r>
              <a:rPr lang="ru-RU" sz="1800" b="1" dirty="0" err="1"/>
              <a:t>течни</a:t>
            </a:r>
            <a:r>
              <a:rPr lang="ru-RU" sz="1800" b="1" dirty="0"/>
              <a:t> </a:t>
            </a:r>
            <a:r>
              <a:rPr lang="ru-RU" sz="1800" b="1" dirty="0" err="1"/>
              <a:t>частици</a:t>
            </a:r>
            <a:r>
              <a:rPr lang="ru-RU" sz="1800" b="1" dirty="0"/>
              <a:t> </a:t>
            </a:r>
            <a:r>
              <a:rPr lang="ru-RU" sz="1800" b="1" dirty="0" err="1"/>
              <a:t>във</a:t>
            </a:r>
            <a:r>
              <a:rPr lang="ru-RU" sz="1800" b="1" dirty="0"/>
              <a:t> </a:t>
            </a:r>
            <a:r>
              <a:rPr lang="ru-RU" sz="1800" b="1" dirty="0" err="1"/>
              <a:t>въздуха</a:t>
            </a:r>
            <a:r>
              <a:rPr lang="ru-RU" sz="1800" b="1" dirty="0"/>
              <a:t>. </a:t>
            </a:r>
            <a:r>
              <a:rPr lang="ru-RU" sz="1800" b="1" dirty="0" err="1"/>
              <a:t>Съкратено</a:t>
            </a:r>
            <a:r>
              <a:rPr lang="ru-RU" sz="1800" b="1" dirty="0"/>
              <a:t> на </a:t>
            </a:r>
            <a:r>
              <a:rPr lang="ru-RU" sz="1800" b="1" dirty="0" err="1"/>
              <a:t>кирилица</a:t>
            </a:r>
            <a:r>
              <a:rPr lang="ru-RU" sz="1800" b="1" dirty="0"/>
              <a:t> се </a:t>
            </a:r>
            <a:r>
              <a:rPr lang="ru-RU" sz="1800" b="1" dirty="0" err="1"/>
              <a:t>отбелязват</a:t>
            </a:r>
            <a:r>
              <a:rPr lang="ru-RU" sz="1800" b="1" dirty="0"/>
              <a:t> с ФПЧ, а на латиница с РМ . В </a:t>
            </a:r>
            <a:r>
              <a:rPr lang="ru-RU" sz="1800" b="1" dirty="0" err="1"/>
              <a:t>опазването</a:t>
            </a:r>
            <a:r>
              <a:rPr lang="ru-RU" sz="1800" b="1" dirty="0"/>
              <a:t> от </a:t>
            </a:r>
            <a:r>
              <a:rPr lang="ru-RU" sz="1800" b="1" dirty="0" err="1"/>
              <a:t>действието</a:t>
            </a:r>
            <a:r>
              <a:rPr lang="ru-RU" sz="1800" b="1" dirty="0"/>
              <a:t> на </a:t>
            </a:r>
            <a:r>
              <a:rPr lang="ru-RU" sz="1800" b="1" dirty="0" err="1"/>
              <a:t>фините</a:t>
            </a:r>
            <a:r>
              <a:rPr lang="ru-RU" sz="1800" b="1" dirty="0"/>
              <a:t> </a:t>
            </a:r>
            <a:r>
              <a:rPr lang="ru-RU" sz="1800" b="1" dirty="0" err="1"/>
              <a:t>прахови</a:t>
            </a:r>
            <a:r>
              <a:rPr lang="ru-RU" sz="1800" b="1" dirty="0"/>
              <a:t> </a:t>
            </a:r>
            <a:r>
              <a:rPr lang="ru-RU" sz="1800" b="1" dirty="0" err="1"/>
              <a:t>частици</a:t>
            </a:r>
            <a:r>
              <a:rPr lang="ru-RU" sz="1800" b="1" dirty="0"/>
              <a:t> се </a:t>
            </a:r>
            <a:r>
              <a:rPr lang="ru-RU" sz="1800" b="1" dirty="0" err="1"/>
              <a:t>използват</a:t>
            </a:r>
            <a:r>
              <a:rPr lang="ru-RU" sz="1800" b="1" dirty="0"/>
              <a:t> </a:t>
            </a:r>
            <a:r>
              <a:rPr lang="ru-RU" sz="1800" b="1" dirty="0" err="1"/>
              <a:t>редица</a:t>
            </a:r>
            <a:r>
              <a:rPr lang="ru-RU" sz="1800" b="1" dirty="0"/>
              <a:t> </a:t>
            </a:r>
            <a:r>
              <a:rPr lang="ru-RU" sz="1800" b="1" dirty="0" err="1"/>
              <a:t>термини</a:t>
            </a:r>
            <a:r>
              <a:rPr lang="ru-RU" sz="1800" b="1" dirty="0"/>
              <a:t>, </a:t>
            </a:r>
            <a:r>
              <a:rPr lang="ru-RU" sz="1800" b="1" dirty="0" err="1"/>
              <a:t>тъй</a:t>
            </a:r>
            <a:r>
              <a:rPr lang="ru-RU" sz="1800" b="1" dirty="0"/>
              <a:t> </a:t>
            </a:r>
            <a:r>
              <a:rPr lang="ru-RU" sz="1800" b="1" dirty="0" err="1"/>
              <a:t>като</a:t>
            </a:r>
            <a:r>
              <a:rPr lang="ru-RU" sz="1800" b="1" dirty="0"/>
              <a:t> </a:t>
            </a:r>
            <a:r>
              <a:rPr lang="ru-RU" sz="1800" b="1" dirty="0" err="1"/>
              <a:t>трябва</a:t>
            </a:r>
            <a:r>
              <a:rPr lang="ru-RU" sz="1800" b="1" dirty="0"/>
              <a:t> да се </a:t>
            </a:r>
            <a:r>
              <a:rPr lang="ru-RU" sz="1800" b="1" dirty="0" err="1"/>
              <a:t>отчита</a:t>
            </a:r>
            <a:r>
              <a:rPr lang="ru-RU" sz="1800" b="1" dirty="0"/>
              <a:t> </a:t>
            </a:r>
            <a:r>
              <a:rPr lang="ru-RU" sz="1800" b="1" dirty="0" err="1"/>
              <a:t>сложният</a:t>
            </a:r>
            <a:r>
              <a:rPr lang="ru-RU" sz="1800" b="1" dirty="0"/>
              <a:t> </a:t>
            </a:r>
            <a:r>
              <a:rPr lang="ru-RU" sz="1800" b="1" dirty="0" err="1"/>
              <a:t>състав</a:t>
            </a:r>
            <a:r>
              <a:rPr lang="ru-RU" sz="1800" b="1" dirty="0"/>
              <a:t> и </a:t>
            </a:r>
            <a:r>
              <a:rPr lang="ru-RU" sz="1800" b="1" dirty="0" err="1"/>
              <a:t>пряката</a:t>
            </a:r>
            <a:r>
              <a:rPr lang="ru-RU" sz="1800" b="1" dirty="0"/>
              <a:t> </a:t>
            </a:r>
            <a:r>
              <a:rPr lang="ru-RU" sz="1800" b="1" dirty="0" err="1"/>
              <a:t>зависимост</a:t>
            </a:r>
            <a:r>
              <a:rPr lang="ru-RU" sz="1800" b="1" dirty="0"/>
              <a:t> на </a:t>
            </a:r>
            <a:r>
              <a:rPr lang="ru-RU" sz="1800" b="1" dirty="0" err="1"/>
              <a:t>експозицията</a:t>
            </a:r>
            <a:r>
              <a:rPr lang="ru-RU" sz="1800" b="1" dirty="0"/>
              <a:t> и </a:t>
            </a:r>
            <a:r>
              <a:rPr lang="ru-RU" sz="1800" b="1" dirty="0" err="1"/>
              <a:t>дозите</a:t>
            </a:r>
            <a:r>
              <a:rPr lang="ru-RU" sz="1800" b="1" dirty="0"/>
              <a:t> на </a:t>
            </a:r>
            <a:r>
              <a:rPr lang="ru-RU" sz="1800" b="1" dirty="0" err="1"/>
              <a:t>въздействие</a:t>
            </a:r>
            <a:r>
              <a:rPr lang="ru-RU" sz="1800" b="1" dirty="0"/>
              <a:t> от размера на </a:t>
            </a:r>
            <a:r>
              <a:rPr lang="ru-RU" sz="1800" b="1" dirty="0" err="1"/>
              <a:t>частиците</a:t>
            </a:r>
            <a:r>
              <a:rPr lang="ru-RU" sz="1800" b="1" dirty="0"/>
              <a:t>. </a:t>
            </a:r>
            <a:br>
              <a:rPr lang="ru-RU" sz="1800" b="1" dirty="0"/>
            </a:br>
            <a:r>
              <a:rPr lang="ru-RU" sz="1800" b="1" dirty="0"/>
              <a:t>Част от </a:t>
            </a:r>
            <a:r>
              <a:rPr lang="ru-RU" sz="1800" b="1" dirty="0" err="1"/>
              <a:t>тях</a:t>
            </a:r>
            <a:r>
              <a:rPr lang="ru-RU" sz="1800" b="1" dirty="0"/>
              <a:t> </a:t>
            </a:r>
            <a:r>
              <a:rPr lang="ru-RU" sz="1800" b="1" dirty="0" err="1"/>
              <a:t>са</a:t>
            </a:r>
            <a:r>
              <a:rPr lang="ru-RU" sz="1800" b="1" dirty="0"/>
              <a:t> </a:t>
            </a:r>
            <a:r>
              <a:rPr lang="ru-RU" sz="1800" b="1" dirty="0" err="1"/>
              <a:t>свързани</a:t>
            </a:r>
            <a:r>
              <a:rPr lang="ru-RU" sz="1800" b="1" dirty="0"/>
              <a:t> с </a:t>
            </a:r>
            <a:r>
              <a:rPr lang="ru-RU" sz="1800" b="1" dirty="0" err="1"/>
              <a:t>вземане</a:t>
            </a:r>
            <a:r>
              <a:rPr lang="ru-RU" sz="1800" b="1" dirty="0"/>
              <a:t> на </a:t>
            </a:r>
            <a:r>
              <a:rPr lang="ru-RU" sz="1800" b="1" dirty="0" err="1"/>
              <a:t>проби</a:t>
            </a:r>
            <a:r>
              <a:rPr lang="ru-RU" sz="1800" b="1" dirty="0"/>
              <a:t> от </a:t>
            </a:r>
            <a:r>
              <a:rPr lang="ru-RU" sz="1800" b="1" dirty="0" err="1"/>
              <a:t>замърсения</a:t>
            </a:r>
            <a:r>
              <a:rPr lang="ru-RU" sz="1800" b="1" dirty="0"/>
              <a:t> </a:t>
            </a:r>
            <a:r>
              <a:rPr lang="ru-RU" sz="1800" b="1" dirty="0" err="1"/>
              <a:t>въздух</a:t>
            </a:r>
            <a:r>
              <a:rPr lang="ru-RU" sz="1800" b="1" dirty="0"/>
              <a:t> и </a:t>
            </a:r>
            <a:r>
              <a:rPr lang="ru-RU" sz="1800" b="1" dirty="0" err="1"/>
              <a:t>съответно</a:t>
            </a:r>
            <a:r>
              <a:rPr lang="ru-RU" sz="1800" b="1" dirty="0"/>
              <a:t> </a:t>
            </a:r>
            <a:r>
              <a:rPr lang="ru-RU" sz="1800" b="1" dirty="0" err="1"/>
              <a:t>аналитичните</a:t>
            </a:r>
            <a:r>
              <a:rPr lang="ru-RU" sz="1800" b="1" dirty="0"/>
              <a:t> </a:t>
            </a:r>
            <a:r>
              <a:rPr lang="ru-RU" sz="1800" b="1" dirty="0" err="1"/>
              <a:t>методи</a:t>
            </a:r>
            <a:r>
              <a:rPr lang="ru-RU" sz="1800" b="1" dirty="0"/>
              <a:t> за </a:t>
            </a:r>
            <a:r>
              <a:rPr lang="ru-RU" sz="1800" b="1" dirty="0" err="1"/>
              <a:t>изследване</a:t>
            </a:r>
            <a:r>
              <a:rPr lang="ru-RU" sz="1800" b="1" dirty="0"/>
              <a:t> на </a:t>
            </a:r>
            <a:r>
              <a:rPr lang="ru-RU" sz="1800" b="1" dirty="0" err="1"/>
              <a:t>концентрациите</a:t>
            </a:r>
            <a:r>
              <a:rPr lang="ru-RU" sz="1800" b="1" dirty="0"/>
              <a:t>. </a:t>
            </a:r>
            <a:r>
              <a:rPr lang="ru-RU" sz="1800" b="1" dirty="0" err="1"/>
              <a:t>Други</a:t>
            </a:r>
            <a:r>
              <a:rPr lang="ru-RU" sz="1800" b="1" dirty="0"/>
              <a:t> </a:t>
            </a:r>
            <a:r>
              <a:rPr lang="ru-RU" sz="1800" b="1" dirty="0" err="1"/>
              <a:t>термини</a:t>
            </a:r>
            <a:r>
              <a:rPr lang="ru-RU" sz="1800" b="1" dirty="0"/>
              <a:t> </a:t>
            </a:r>
            <a:r>
              <a:rPr lang="ru-RU" sz="1800" b="1" dirty="0" err="1"/>
              <a:t>са</a:t>
            </a:r>
            <a:r>
              <a:rPr lang="ru-RU" sz="1800" b="1" dirty="0"/>
              <a:t> </a:t>
            </a:r>
            <a:r>
              <a:rPr lang="ru-RU" sz="1800" b="1" dirty="0" err="1"/>
              <a:t>ориентирани</a:t>
            </a:r>
            <a:r>
              <a:rPr lang="ru-RU" sz="1800" b="1" dirty="0"/>
              <a:t> </a:t>
            </a:r>
            <a:r>
              <a:rPr lang="ru-RU" sz="1800" b="1" dirty="0" err="1"/>
              <a:t>спрямо</a:t>
            </a:r>
            <a:r>
              <a:rPr lang="ru-RU" sz="1800" b="1" dirty="0"/>
              <a:t> </a:t>
            </a:r>
            <a:r>
              <a:rPr lang="ru-RU" sz="1800" b="1" dirty="0" err="1"/>
              <a:t>локализацията</a:t>
            </a:r>
            <a:r>
              <a:rPr lang="ru-RU" sz="1800" b="1" dirty="0"/>
              <a:t> на </a:t>
            </a:r>
            <a:r>
              <a:rPr lang="ru-RU" sz="1800" b="1" dirty="0" err="1"/>
              <a:t>задържане</a:t>
            </a:r>
            <a:r>
              <a:rPr lang="ru-RU" sz="1800" b="1" dirty="0"/>
              <a:t> на </a:t>
            </a:r>
            <a:r>
              <a:rPr lang="ru-RU" sz="1800" b="1" dirty="0" err="1"/>
              <a:t>праховите</a:t>
            </a:r>
            <a:r>
              <a:rPr lang="ru-RU" sz="1800" b="1" dirty="0"/>
              <a:t> </a:t>
            </a:r>
            <a:r>
              <a:rPr lang="ru-RU" sz="1800" b="1" dirty="0" err="1"/>
              <a:t>частици</a:t>
            </a:r>
            <a:r>
              <a:rPr lang="ru-RU" sz="1800" b="1" dirty="0"/>
              <a:t> в </a:t>
            </a:r>
            <a:r>
              <a:rPr lang="ru-RU" sz="1800" b="1" dirty="0" err="1"/>
              <a:t>човешкия</a:t>
            </a:r>
            <a:r>
              <a:rPr lang="ru-RU" sz="1800" b="1" dirty="0"/>
              <a:t> </a:t>
            </a:r>
            <a:r>
              <a:rPr lang="ru-RU" sz="1800" b="1" dirty="0" err="1"/>
              <a:t>организъм</a:t>
            </a:r>
            <a:r>
              <a:rPr lang="ru-RU" sz="1800" b="1" dirty="0"/>
              <a:t> - </a:t>
            </a:r>
            <a:r>
              <a:rPr lang="ru-RU" sz="1800" b="1" dirty="0" err="1"/>
              <a:t>вдишваните</a:t>
            </a:r>
            <a:r>
              <a:rPr lang="ru-RU" sz="1800" b="1" dirty="0"/>
              <a:t> </a:t>
            </a:r>
            <a:r>
              <a:rPr lang="ru-RU" sz="1800" b="1" dirty="0" err="1"/>
              <a:t>частици</a:t>
            </a:r>
            <a:r>
              <a:rPr lang="ru-RU" sz="1800" b="1" dirty="0"/>
              <a:t> </a:t>
            </a:r>
            <a:r>
              <a:rPr lang="ru-RU" sz="1800" b="1" dirty="0" err="1"/>
              <a:t>проникват</a:t>
            </a:r>
            <a:r>
              <a:rPr lang="ru-RU" sz="1800" b="1" dirty="0"/>
              <a:t> </a:t>
            </a:r>
            <a:r>
              <a:rPr lang="ru-RU" sz="1800" b="1" dirty="0" err="1"/>
              <a:t>през</a:t>
            </a:r>
            <a:r>
              <a:rPr lang="ru-RU" sz="1800" b="1" dirty="0"/>
              <a:t> </a:t>
            </a:r>
            <a:r>
              <a:rPr lang="ru-RU" sz="1800" b="1" dirty="0" err="1"/>
              <a:t>горните</a:t>
            </a:r>
            <a:r>
              <a:rPr lang="ru-RU" sz="1800" b="1" dirty="0"/>
              <a:t> </a:t>
            </a:r>
            <a:r>
              <a:rPr lang="ru-RU" sz="1800" b="1" dirty="0" err="1"/>
              <a:t>дихателни</a:t>
            </a:r>
            <a:r>
              <a:rPr lang="ru-RU" sz="1800" b="1" dirty="0"/>
              <a:t> </a:t>
            </a:r>
            <a:r>
              <a:rPr lang="ru-RU" sz="1800" b="1" dirty="0" err="1"/>
              <a:t>пътища</a:t>
            </a:r>
            <a:r>
              <a:rPr lang="ru-RU" sz="1800" b="1" dirty="0"/>
              <a:t> (</a:t>
            </a:r>
            <a:r>
              <a:rPr lang="ru-RU" sz="1800" b="1" dirty="0" err="1"/>
              <a:t>през</a:t>
            </a:r>
            <a:r>
              <a:rPr lang="ru-RU" sz="1800" b="1" dirty="0"/>
              <a:t> носа и </a:t>
            </a:r>
            <a:r>
              <a:rPr lang="ru-RU" sz="1800" b="1" dirty="0" err="1"/>
              <a:t>устата</a:t>
            </a:r>
            <a:r>
              <a:rPr lang="ru-RU" sz="1800" b="1" dirty="0"/>
              <a:t>) или </a:t>
            </a:r>
            <a:r>
              <a:rPr lang="ru-RU" sz="1800" b="1" dirty="0" err="1"/>
              <a:t>вдишваните</a:t>
            </a:r>
            <a:r>
              <a:rPr lang="ru-RU" sz="1800" b="1" dirty="0"/>
              <a:t> </a:t>
            </a:r>
            <a:r>
              <a:rPr lang="ru-RU" sz="1800" b="1" dirty="0" err="1"/>
              <a:t>частици</a:t>
            </a:r>
            <a:r>
              <a:rPr lang="ru-RU" sz="1800" b="1" dirty="0"/>
              <a:t> се </a:t>
            </a:r>
            <a:r>
              <a:rPr lang="ru-RU" sz="1800" b="1" dirty="0" err="1"/>
              <a:t>задържат</a:t>
            </a:r>
            <a:r>
              <a:rPr lang="ru-RU" sz="1800" b="1" dirty="0"/>
              <a:t> в </a:t>
            </a:r>
            <a:r>
              <a:rPr lang="ru-RU" sz="1800" b="1" dirty="0" err="1"/>
              <a:t>крайните</a:t>
            </a:r>
            <a:r>
              <a:rPr lang="ru-RU" sz="1800" b="1" dirty="0"/>
              <a:t> части на </a:t>
            </a:r>
            <a:r>
              <a:rPr lang="ru-RU" sz="1800" b="1" dirty="0" err="1"/>
              <a:t>дихателния</a:t>
            </a:r>
            <a:r>
              <a:rPr lang="ru-RU" sz="1800" b="1" dirty="0"/>
              <a:t> тракт. </a:t>
            </a:r>
            <a:r>
              <a:rPr lang="ru-RU" sz="1800" b="1" dirty="0" err="1"/>
              <a:t>Трета</a:t>
            </a:r>
            <a:r>
              <a:rPr lang="ru-RU" sz="1800" b="1" dirty="0"/>
              <a:t> </a:t>
            </a:r>
            <a:r>
              <a:rPr lang="ru-RU" sz="1800" b="1" dirty="0" err="1"/>
              <a:t>група</a:t>
            </a:r>
            <a:r>
              <a:rPr lang="ru-RU" sz="1800" b="1" dirty="0"/>
              <a:t> </a:t>
            </a:r>
            <a:r>
              <a:rPr lang="ru-RU" sz="1800" b="1" dirty="0" err="1"/>
              <a:t>термини</a:t>
            </a:r>
            <a:r>
              <a:rPr lang="ru-RU" sz="1800" b="1" dirty="0"/>
              <a:t> </a:t>
            </a:r>
            <a:r>
              <a:rPr lang="ru-RU" sz="1800" b="1" dirty="0" err="1"/>
              <a:t>отразяват</a:t>
            </a:r>
            <a:r>
              <a:rPr lang="ru-RU" sz="1800" b="1" dirty="0"/>
              <a:t> </a:t>
            </a:r>
            <a:r>
              <a:rPr lang="ru-RU" sz="1800" b="1" dirty="0" err="1"/>
              <a:t>физиологичните</a:t>
            </a:r>
            <a:r>
              <a:rPr lang="ru-RU" sz="1800" b="1" dirty="0"/>
              <a:t> прояви</a:t>
            </a:r>
            <a:r>
              <a:rPr lang="ru-RU" sz="1800" b="1" dirty="0" smtClean="0"/>
              <a:t>.</a:t>
            </a: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bg-BG" sz="1600" dirty="0"/>
              <a:t/>
            </a:r>
            <a:br>
              <a:rPr lang="bg-BG" sz="1600" dirty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ru-RU" sz="1400" b="1" dirty="0" smtClean="0"/>
              <a:t>Фиг</a:t>
            </a:r>
            <a:r>
              <a:rPr lang="ru-RU" sz="1400" b="1" dirty="0"/>
              <a:t>. 5.3. </a:t>
            </a:r>
            <a:r>
              <a:rPr lang="ru-RU" sz="1400" b="1" dirty="0" err="1"/>
              <a:t>Средни</a:t>
            </a:r>
            <a:r>
              <a:rPr lang="ru-RU" sz="1400" b="1" dirty="0"/>
              <a:t> </a:t>
            </a:r>
            <a:r>
              <a:rPr lang="ru-RU" sz="1400" b="1" dirty="0" err="1"/>
              <a:t>стойности</a:t>
            </a:r>
            <a:r>
              <a:rPr lang="ru-RU" sz="1400" b="1" dirty="0"/>
              <a:t> и стандартно отклонение на </a:t>
            </a:r>
            <a:r>
              <a:rPr lang="ru-RU" sz="1400" b="1" dirty="0" err="1"/>
              <a:t>максималните</a:t>
            </a:r>
            <a:r>
              <a:rPr lang="ru-RU" sz="1400" b="1" dirty="0"/>
              <a:t> </a:t>
            </a:r>
            <a:r>
              <a:rPr lang="ru-RU" sz="1400" b="1" dirty="0" err="1"/>
              <a:t>средночасови</a:t>
            </a:r>
            <a:r>
              <a:rPr lang="ru-RU" sz="1400" b="1" dirty="0"/>
              <a:t> концентрации на </a:t>
            </a:r>
            <a:r>
              <a:rPr lang="ru-RU" sz="1400" b="1" dirty="0" err="1"/>
              <a:t>фини</a:t>
            </a:r>
            <a:r>
              <a:rPr lang="ru-RU" sz="1400" b="1" dirty="0"/>
              <a:t> </a:t>
            </a:r>
            <a:r>
              <a:rPr lang="ru-RU" sz="1400" b="1" dirty="0" err="1"/>
              <a:t>прахови</a:t>
            </a:r>
            <a:r>
              <a:rPr lang="ru-RU" sz="1400" b="1" dirty="0"/>
              <a:t> </a:t>
            </a:r>
            <a:r>
              <a:rPr lang="ru-RU" sz="1400" b="1" dirty="0" err="1"/>
              <a:t>частици</a:t>
            </a:r>
            <a:r>
              <a:rPr lang="ru-RU" sz="1400" b="1" dirty="0"/>
              <a:t> ФПЧ2.5 по </a:t>
            </a:r>
            <a:r>
              <a:rPr lang="ru-RU" sz="1400" b="1" dirty="0" err="1"/>
              <a:t>месеци</a:t>
            </a:r>
            <a:r>
              <a:rPr lang="ru-RU" sz="1400" b="1" dirty="0"/>
              <a:t> 2016-2019 г.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endParaRPr lang="ru-RU" sz="1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344" y="3284984"/>
            <a:ext cx="5695950" cy="256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557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bg-BG" sz="1800" dirty="0" err="1" smtClean="0"/>
              <a:t>Праховите</a:t>
            </a:r>
            <a:r>
              <a:rPr lang="bg-BG" sz="1800" dirty="0" smtClean="0"/>
              <a:t> </a:t>
            </a:r>
            <a:r>
              <a:rPr lang="bg-BG" sz="1800" dirty="0"/>
              <a:t>частици с размер от 0,1 до 1</a:t>
            </a:r>
            <a:r>
              <a:rPr lang="bg-BG" sz="1800" dirty="0">
                <a:sym typeface="Symbol"/>
              </a:rPr>
              <a:t></a:t>
            </a:r>
            <a:r>
              <a:rPr lang="en-US" sz="1800" dirty="0"/>
              <a:t>m</a:t>
            </a:r>
            <a:r>
              <a:rPr lang="bg-BG" sz="1800" dirty="0"/>
              <a:t> витаят в атмосферата в продължение на дни и седмици и твърде често се пренасят по въздуха на големи разстояния през държавните граници</a:t>
            </a:r>
            <a:r>
              <a:rPr lang="bg-BG" sz="1800" dirty="0" smtClean="0"/>
              <a:t>.</a:t>
            </a:r>
            <a:r>
              <a:rPr lang="en-US" sz="1800" dirty="0" smtClean="0"/>
              <a:t> </a:t>
            </a:r>
            <a:r>
              <a:rPr lang="bg-BG" sz="1800" dirty="0" smtClean="0"/>
              <a:t>РМ</a:t>
            </a:r>
            <a:r>
              <a:rPr lang="bg-BG" sz="1800" baseline="-25000" dirty="0" smtClean="0"/>
              <a:t>2,5</a:t>
            </a:r>
            <a:r>
              <a:rPr lang="bg-BG" sz="1800" dirty="0" smtClean="0"/>
              <a:t> </a:t>
            </a:r>
            <a:r>
              <a:rPr lang="bg-BG" sz="1800" dirty="0"/>
              <a:t>е вдишваната част на суспендираните частици, която прониква в </a:t>
            </a:r>
            <a:r>
              <a:rPr lang="bg-BG" sz="1800" dirty="0" err="1"/>
              <a:t>нелинеарната</a:t>
            </a:r>
            <a:r>
              <a:rPr lang="bg-BG" sz="1800" dirty="0"/>
              <a:t> област на дихателните пътища у лица от групите с висок риск - деца и възрастни с бронхиални заболявания.</a:t>
            </a:r>
            <a:br>
              <a:rPr lang="bg-BG" sz="1800" dirty="0"/>
            </a:br>
            <a:r>
              <a:rPr lang="bg-BG" sz="1800" dirty="0"/>
              <a:t>Първичните </a:t>
            </a:r>
            <a:r>
              <a:rPr lang="bg-BG" sz="1800" dirty="0" err="1"/>
              <a:t>прахови</a:t>
            </a:r>
            <a:r>
              <a:rPr lang="bg-BG" sz="1800" dirty="0"/>
              <a:t> частици и газообразните </a:t>
            </a:r>
            <a:r>
              <a:rPr lang="bg-BG" sz="1800" dirty="0" err="1"/>
              <a:t>прекурсори</a:t>
            </a:r>
            <a:r>
              <a:rPr lang="bg-BG" sz="1800" dirty="0"/>
              <a:t> се генерират в антропогенни и природни източници. Антропогенни източници са бензиновите и дизеловите двигатели с вътрешно горене, твърдите горива в битовия сектор и в индустрията, строителството, добиването на полезни изкопаеми, производството на цимент, керамика, топенето и леенето на метали и др. </a:t>
            </a:r>
            <a:r>
              <a:rPr lang="bg-BG" sz="1800" dirty="0" smtClean="0"/>
              <a:t>Вторичните </a:t>
            </a:r>
            <a:r>
              <a:rPr lang="bg-BG" sz="1800" dirty="0" err="1"/>
              <a:t>прахови</a:t>
            </a:r>
            <a:r>
              <a:rPr lang="bg-BG" sz="1800" dirty="0"/>
              <a:t> частици се образуват в резултат на химични реакции на газообразни </a:t>
            </a:r>
            <a:r>
              <a:rPr lang="bg-BG" sz="1800" dirty="0" smtClean="0"/>
              <a:t>замърсяващи вещества</a:t>
            </a:r>
            <a:r>
              <a:rPr lang="en-US" sz="1800" dirty="0"/>
              <a:t>.</a:t>
            </a: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bg-BG" sz="1600" dirty="0"/>
              <a:t/>
            </a:r>
            <a:br>
              <a:rPr lang="bg-BG" sz="1600" dirty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Фиг</a:t>
            </a:r>
            <a:r>
              <a:rPr lang="ru-RU" sz="1400" b="1" dirty="0"/>
              <a:t>. 5.7. </a:t>
            </a:r>
            <a:r>
              <a:rPr lang="ru-RU" sz="1400" b="1" dirty="0" err="1"/>
              <a:t>Средномесечни</a:t>
            </a:r>
            <a:r>
              <a:rPr lang="ru-RU" sz="1400" b="1" dirty="0"/>
              <a:t> концентрации на </a:t>
            </a:r>
            <a:r>
              <a:rPr lang="ru-RU" sz="1400" b="1" dirty="0" err="1"/>
              <a:t>фини</a:t>
            </a:r>
            <a:r>
              <a:rPr lang="ru-RU" sz="1400" b="1" dirty="0"/>
              <a:t> </a:t>
            </a:r>
            <a:r>
              <a:rPr lang="ru-RU" sz="1400" b="1" dirty="0" err="1"/>
              <a:t>прахови</a:t>
            </a:r>
            <a:r>
              <a:rPr lang="ru-RU" sz="1400" b="1" dirty="0"/>
              <a:t> </a:t>
            </a:r>
            <a:r>
              <a:rPr lang="ru-RU" sz="1400" b="1" dirty="0" err="1"/>
              <a:t>частици</a:t>
            </a:r>
            <a:r>
              <a:rPr lang="ru-RU" sz="1400" b="1" dirty="0"/>
              <a:t> ФПЧ2.5 </a:t>
            </a:r>
            <a:r>
              <a:rPr lang="ru-RU" sz="1400" b="1" dirty="0" err="1"/>
              <a:t>през</a:t>
            </a:r>
            <a:r>
              <a:rPr lang="ru-RU" sz="1400" b="1" dirty="0"/>
              <a:t> периода 2016-2019 г.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endParaRPr lang="ru-RU" sz="1400" dirty="0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763" y="3645024"/>
            <a:ext cx="5381625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739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en-US" sz="1400" b="1" dirty="0"/>
              <a:t/>
            </a:r>
            <a:br>
              <a:rPr lang="en-US" sz="1400" b="1" dirty="0"/>
            </a:br>
            <a:r>
              <a:rPr lang="bg-BG" sz="1400" dirty="0" smtClean="0"/>
              <a:t>.</a:t>
            </a: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bg-BG" sz="1600" b="1" dirty="0" smtClean="0"/>
              <a:t>СРЕДНОГОДИШНА </a:t>
            </a:r>
            <a:r>
              <a:rPr lang="bg-BG" sz="1600" b="1" dirty="0"/>
              <a:t>ТА НОРМА ЗА ОПАЗВАНЕ НА ЧОВЕШКОТО ЗДРАВЕ Е СПАЗЕНА С ИЗКЛЮЧЕНИЕ НА 2017 Г</a:t>
            </a:r>
            <a:r>
              <a:rPr lang="bg-BG" sz="1600" b="1" dirty="0" smtClean="0"/>
              <a:t>.</a:t>
            </a:r>
            <a:r>
              <a:rPr lang="en-US" sz="1600" b="1" dirty="0" smtClean="0"/>
              <a:t>!</a:t>
            </a:r>
            <a:r>
              <a:rPr lang="bg-BG" sz="1600" dirty="0"/>
              <a:t/>
            </a:r>
            <a:br>
              <a:rPr lang="bg-BG" sz="1600" dirty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bg-BG" sz="1400" b="1" dirty="0" smtClean="0"/>
              <a:t>СРЕДНОГОДИШНАТА </a:t>
            </a:r>
            <a:r>
              <a:rPr lang="bg-BG" sz="1400" b="1" dirty="0"/>
              <a:t>НОРМА ЗА ОПАЗВАНЕ НА ЧОВЕШКОТО ЗДРАВЕ Е СПАЗЕНА ПРЕЗ 2019 Г. И НЕ Е СПАЗЕНА ПРЕЗ 2016, 2017 И 2018 Г</a:t>
            </a:r>
            <a:r>
              <a:rPr lang="bg-BG" sz="1400" b="1" dirty="0" smtClean="0"/>
              <a:t>.</a:t>
            </a:r>
            <a:r>
              <a:rPr lang="en-US" sz="1400" b="1" dirty="0" smtClean="0"/>
              <a:t>!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endParaRPr lang="ru-RU" sz="14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029" y="620688"/>
            <a:ext cx="48482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930" y="3717032"/>
            <a:ext cx="4924425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20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ru-RU" sz="1800" b="1" dirty="0" smtClean="0"/>
              <a:t>ЦЕЛ </a:t>
            </a:r>
            <a:r>
              <a:rPr lang="ru-RU" sz="1800" b="1" dirty="0"/>
              <a:t>И ЗАДАЧИ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 smtClean="0"/>
              <a:t>Цел </a:t>
            </a:r>
            <a:r>
              <a:rPr lang="ru-RU" sz="1800" b="1" dirty="0"/>
              <a:t>на проекта </a:t>
            </a:r>
            <a:r>
              <a:rPr lang="ru-RU" sz="1800" dirty="0"/>
              <a:t>е да се </a:t>
            </a:r>
            <a:r>
              <a:rPr lang="ru-RU" sz="1800" dirty="0" err="1"/>
              <a:t>създаде</a:t>
            </a:r>
            <a:r>
              <a:rPr lang="ru-RU" sz="1800" dirty="0"/>
              <a:t> система за управление на </a:t>
            </a:r>
            <a:r>
              <a:rPr lang="ru-RU" sz="1800" dirty="0" err="1"/>
              <a:t>качеството</a:t>
            </a:r>
            <a:r>
              <a:rPr lang="ru-RU" sz="1800" dirty="0"/>
              <a:t> на </a:t>
            </a:r>
            <a:r>
              <a:rPr lang="ru-RU" sz="1800" dirty="0" err="1"/>
              <a:t>атмосферния</a:t>
            </a:r>
            <a:r>
              <a:rPr lang="ru-RU" sz="1800" dirty="0"/>
              <a:t> </a:t>
            </a:r>
            <a:r>
              <a:rPr lang="ru-RU" sz="1800" dirty="0" err="1"/>
              <a:t>въздух</a:t>
            </a:r>
            <a:r>
              <a:rPr lang="ru-RU" sz="1800" dirty="0"/>
              <a:t> на </a:t>
            </a:r>
            <a:r>
              <a:rPr lang="ru-RU" sz="1800" dirty="0" err="1"/>
              <a:t>територията</a:t>
            </a:r>
            <a:r>
              <a:rPr lang="ru-RU" sz="1800" dirty="0"/>
              <a:t> на Община </a:t>
            </a:r>
            <a:r>
              <a:rPr lang="ru-RU" sz="1800" dirty="0" err="1"/>
              <a:t>Русе</a:t>
            </a:r>
            <a:r>
              <a:rPr lang="ru-RU" sz="1800" dirty="0"/>
              <a:t> - </a:t>
            </a:r>
            <a:r>
              <a:rPr lang="ru-RU" sz="1800" dirty="0" err="1"/>
              <a:t>локална</a:t>
            </a:r>
            <a:r>
              <a:rPr lang="ru-RU" sz="1800" dirty="0"/>
              <a:t> система за многостепенно управление в </a:t>
            </a:r>
            <a:r>
              <a:rPr lang="ru-RU" sz="1800" dirty="0" err="1"/>
              <a:t>Европейския</a:t>
            </a:r>
            <a:r>
              <a:rPr lang="ru-RU" sz="1800" dirty="0"/>
              <a:t> </a:t>
            </a:r>
            <a:r>
              <a:rPr lang="ru-RU" sz="1800" dirty="0" err="1"/>
              <a:t>съюз</a:t>
            </a:r>
            <a:r>
              <a:rPr lang="ru-RU" sz="1800" dirty="0"/>
              <a:t>. </a:t>
            </a:r>
            <a:r>
              <a:rPr lang="ru-RU" sz="1800" dirty="0" err="1" smtClean="0"/>
              <a:t>Временната</a:t>
            </a:r>
            <a:r>
              <a:rPr lang="ru-RU" sz="1800" dirty="0" smtClean="0"/>
              <a:t> </a:t>
            </a:r>
            <a:r>
              <a:rPr lang="ru-RU" sz="1800" dirty="0" err="1"/>
              <a:t>комисия</a:t>
            </a:r>
            <a:r>
              <a:rPr lang="ru-RU" sz="1800" dirty="0"/>
              <a:t> по </a:t>
            </a:r>
            <a:r>
              <a:rPr lang="ru-RU" sz="1800" dirty="0" err="1"/>
              <a:t>чистотата</a:t>
            </a:r>
            <a:r>
              <a:rPr lang="ru-RU" sz="1800" dirty="0"/>
              <a:t> на </a:t>
            </a:r>
            <a:r>
              <a:rPr lang="ru-RU" sz="1800" dirty="0" err="1"/>
              <a:t>атмосферния</a:t>
            </a:r>
            <a:r>
              <a:rPr lang="ru-RU" sz="1800" dirty="0"/>
              <a:t> </a:t>
            </a:r>
            <a:r>
              <a:rPr lang="ru-RU" sz="1800" dirty="0" err="1"/>
              <a:t>въздух</a:t>
            </a:r>
            <a:r>
              <a:rPr lang="ru-RU" sz="1800" dirty="0"/>
              <a:t> </a:t>
            </a:r>
            <a:r>
              <a:rPr lang="ru-RU" sz="1800" dirty="0" err="1"/>
              <a:t>възприе</a:t>
            </a:r>
            <a:r>
              <a:rPr lang="ru-RU" sz="1800" dirty="0"/>
              <a:t> план за работа по </a:t>
            </a:r>
            <a:r>
              <a:rPr lang="ru-RU" sz="1800" dirty="0" err="1"/>
              <a:t>създаването</a:t>
            </a:r>
            <a:r>
              <a:rPr lang="ru-RU" sz="1800" dirty="0"/>
              <a:t> на </a:t>
            </a:r>
            <a:r>
              <a:rPr lang="ru-RU" sz="1800" dirty="0" err="1"/>
              <a:t>екологичен</a:t>
            </a:r>
            <a:r>
              <a:rPr lang="ru-RU" sz="1800" dirty="0"/>
              <a:t> </a:t>
            </a:r>
            <a:r>
              <a:rPr lang="ru-RU" sz="1800" dirty="0" err="1"/>
              <a:t>кадастър</a:t>
            </a:r>
            <a:r>
              <a:rPr lang="ru-RU" sz="1800" dirty="0"/>
              <a:t> на Община - </a:t>
            </a:r>
            <a:r>
              <a:rPr lang="ru-RU" sz="1800" dirty="0" err="1"/>
              <a:t>Русе</a:t>
            </a:r>
            <a:r>
              <a:rPr lang="ru-RU" sz="1800" dirty="0"/>
              <a:t> . </a:t>
            </a:r>
            <a:br>
              <a:rPr lang="ru-RU" sz="1800" dirty="0"/>
            </a:br>
            <a:r>
              <a:rPr lang="ru-RU" sz="1800" dirty="0" err="1"/>
              <a:t>Планът</a:t>
            </a:r>
            <a:r>
              <a:rPr lang="ru-RU" sz="1800" dirty="0"/>
              <a:t> </a:t>
            </a:r>
            <a:r>
              <a:rPr lang="ru-RU" sz="1800" dirty="0" err="1"/>
              <a:t>изисква</a:t>
            </a:r>
            <a:r>
              <a:rPr lang="ru-RU" sz="1800" dirty="0"/>
              <a:t> </a:t>
            </a:r>
            <a:r>
              <a:rPr lang="ru-RU" sz="1800" dirty="0" err="1"/>
              <a:t>решаване</a:t>
            </a:r>
            <a:r>
              <a:rPr lang="ru-RU" sz="1800" dirty="0"/>
              <a:t> на  </a:t>
            </a:r>
            <a:r>
              <a:rPr lang="ru-RU" sz="1800" b="1" dirty="0" err="1"/>
              <a:t>четири</a:t>
            </a:r>
            <a:r>
              <a:rPr lang="ru-RU" sz="1800" b="1" dirty="0"/>
              <a:t> </a:t>
            </a:r>
            <a:r>
              <a:rPr lang="ru-RU" sz="1800" b="1" dirty="0" err="1"/>
              <a:t>основни</a:t>
            </a:r>
            <a:r>
              <a:rPr lang="ru-RU" sz="1800" b="1" dirty="0"/>
              <a:t> задачи</a:t>
            </a:r>
            <a:r>
              <a:rPr lang="ru-RU" sz="1800" dirty="0"/>
              <a:t>: </a:t>
            </a:r>
            <a:br>
              <a:rPr lang="ru-RU" sz="1800" dirty="0"/>
            </a:br>
            <a:r>
              <a:rPr lang="ru-RU" sz="1800" b="1" dirty="0"/>
              <a:t>1. </a:t>
            </a:r>
            <a:r>
              <a:rPr lang="ru-RU" sz="1800" b="1" dirty="0" err="1"/>
              <a:t>Създаване</a:t>
            </a:r>
            <a:r>
              <a:rPr lang="ru-RU" sz="1800" b="1" dirty="0"/>
              <a:t> и </a:t>
            </a:r>
            <a:r>
              <a:rPr lang="ru-RU" sz="1800" b="1" dirty="0" err="1"/>
              <a:t>поддържане</a:t>
            </a:r>
            <a:r>
              <a:rPr lang="ru-RU" sz="1800" b="1" dirty="0"/>
              <a:t> на </a:t>
            </a:r>
            <a:r>
              <a:rPr lang="ru-RU" sz="1800" b="1" dirty="0" err="1"/>
              <a:t>екологичен</a:t>
            </a:r>
            <a:r>
              <a:rPr lang="ru-RU" sz="1800" b="1" dirty="0"/>
              <a:t> </a:t>
            </a:r>
            <a:r>
              <a:rPr lang="ru-RU" sz="1800" b="1" dirty="0" err="1"/>
              <a:t>кадастър</a:t>
            </a:r>
            <a:r>
              <a:rPr lang="ru-RU" sz="1800" b="1" dirty="0"/>
              <a:t> на Община - </a:t>
            </a:r>
            <a:r>
              <a:rPr lang="ru-RU" sz="1800" b="1" dirty="0" err="1"/>
              <a:t>Русе</a:t>
            </a:r>
            <a:r>
              <a:rPr lang="ru-RU" sz="1800" b="1" dirty="0"/>
              <a:t>, </a:t>
            </a:r>
            <a:r>
              <a:rPr lang="ru-RU" sz="1800" b="1" dirty="0" err="1"/>
              <a:t>включващ</a:t>
            </a:r>
            <a:r>
              <a:rPr lang="ru-RU" sz="1800" b="1" dirty="0"/>
              <a:t>: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•</a:t>
            </a:r>
            <a:r>
              <a:rPr lang="ru-RU" sz="1800" dirty="0" err="1" smtClean="0"/>
              <a:t>кадастър</a:t>
            </a:r>
            <a:r>
              <a:rPr lang="ru-RU" sz="1800" dirty="0" smtClean="0"/>
              <a:t> </a:t>
            </a:r>
            <a:r>
              <a:rPr lang="ru-RU" sz="1800" dirty="0"/>
              <a:t>на </a:t>
            </a:r>
            <a:r>
              <a:rPr lang="ru-RU" sz="1800" dirty="0" err="1"/>
              <a:t>източници</a:t>
            </a:r>
            <a:r>
              <a:rPr lang="ru-RU" sz="1800" dirty="0"/>
              <a:t> на </a:t>
            </a:r>
            <a:r>
              <a:rPr lang="ru-RU" sz="1800" dirty="0" err="1"/>
              <a:t>замърсяване</a:t>
            </a:r>
            <a:r>
              <a:rPr lang="ru-RU" sz="1800" dirty="0"/>
              <a:t> на </a:t>
            </a:r>
            <a:r>
              <a:rPr lang="ru-RU" sz="1800" dirty="0" err="1"/>
              <a:t>атмосферния</a:t>
            </a:r>
            <a:r>
              <a:rPr lang="ru-RU" sz="1800" dirty="0"/>
              <a:t> </a:t>
            </a:r>
            <a:r>
              <a:rPr lang="ru-RU" sz="1800" dirty="0" err="1"/>
              <a:t>въздух</a:t>
            </a:r>
            <a:r>
              <a:rPr lang="ru-RU" sz="1800" dirty="0"/>
              <a:t>;</a:t>
            </a:r>
            <a:br>
              <a:rPr lang="ru-RU" sz="1800" dirty="0"/>
            </a:br>
            <a:r>
              <a:rPr lang="ru-RU" sz="1800" dirty="0" smtClean="0"/>
              <a:t>•</a:t>
            </a:r>
            <a:r>
              <a:rPr lang="ru-RU" sz="1800" dirty="0" err="1" smtClean="0"/>
              <a:t>кадастър</a:t>
            </a:r>
            <a:r>
              <a:rPr lang="ru-RU" sz="1800" dirty="0" smtClean="0"/>
              <a:t> </a:t>
            </a:r>
            <a:r>
              <a:rPr lang="ru-RU" sz="1800" dirty="0"/>
              <a:t>на </a:t>
            </a:r>
            <a:r>
              <a:rPr lang="ru-RU" sz="1800" dirty="0" err="1"/>
              <a:t>замърсители</a:t>
            </a:r>
            <a:r>
              <a:rPr lang="ru-RU" sz="1800" dirty="0"/>
              <a:t> по </a:t>
            </a:r>
            <a:r>
              <a:rPr lang="ru-RU" sz="1800" dirty="0" err="1"/>
              <a:t>видове</a:t>
            </a:r>
            <a:r>
              <a:rPr lang="ru-RU" sz="1800" dirty="0"/>
              <a:t>;</a:t>
            </a:r>
            <a:br>
              <a:rPr lang="ru-RU" sz="1800" dirty="0"/>
            </a:br>
            <a:r>
              <a:rPr lang="ru-RU" sz="1800" dirty="0" smtClean="0"/>
              <a:t>•</a:t>
            </a:r>
            <a:r>
              <a:rPr lang="ru-RU" sz="1800" dirty="0" err="1" smtClean="0"/>
              <a:t>режими</a:t>
            </a:r>
            <a:r>
              <a:rPr lang="ru-RU" sz="1800" dirty="0" smtClean="0"/>
              <a:t> </a:t>
            </a:r>
            <a:r>
              <a:rPr lang="ru-RU" sz="1800" dirty="0"/>
              <a:t>на </a:t>
            </a:r>
            <a:r>
              <a:rPr lang="ru-RU" sz="1800" dirty="0" err="1"/>
              <a:t>функциониране</a:t>
            </a:r>
            <a:r>
              <a:rPr lang="ru-RU" sz="1800" dirty="0"/>
              <a:t> на </a:t>
            </a:r>
            <a:r>
              <a:rPr lang="ru-RU" sz="1800" dirty="0" err="1"/>
              <a:t>източниците</a:t>
            </a:r>
            <a:r>
              <a:rPr lang="ru-RU" sz="1800" dirty="0"/>
              <a:t> на </a:t>
            </a:r>
            <a:r>
              <a:rPr lang="ru-RU" sz="1800" dirty="0" err="1"/>
              <a:t>замърсители</a:t>
            </a:r>
            <a:r>
              <a:rPr lang="ru-RU" sz="1800" dirty="0"/>
              <a:t>;</a:t>
            </a:r>
            <a:br>
              <a:rPr lang="ru-RU" sz="1800" dirty="0"/>
            </a:br>
            <a:r>
              <a:rPr lang="ru-RU" sz="1800" dirty="0" smtClean="0"/>
              <a:t>•показатели </a:t>
            </a:r>
            <a:r>
              <a:rPr lang="ru-RU" sz="1800" dirty="0"/>
              <a:t>за </a:t>
            </a:r>
            <a:r>
              <a:rPr lang="ru-RU" sz="1800" dirty="0" err="1"/>
              <a:t>емисии</a:t>
            </a:r>
            <a:r>
              <a:rPr lang="ru-RU" sz="1800" dirty="0"/>
              <a:t> на </a:t>
            </a:r>
            <a:r>
              <a:rPr lang="ru-RU" sz="1800" dirty="0" err="1"/>
              <a:t>замърсители</a:t>
            </a:r>
            <a:r>
              <a:rPr lang="ru-RU" sz="1800" dirty="0"/>
              <a:t> по </a:t>
            </a:r>
            <a:r>
              <a:rPr lang="ru-RU" sz="1800" dirty="0" err="1"/>
              <a:t>източници</a:t>
            </a:r>
            <a:r>
              <a:rPr lang="ru-RU" sz="1800" dirty="0"/>
              <a:t> и </a:t>
            </a:r>
            <a:r>
              <a:rPr lang="ru-RU" sz="1800" dirty="0" err="1"/>
              <a:t>кадастрално</a:t>
            </a:r>
            <a:r>
              <a:rPr lang="ru-RU" sz="1800" dirty="0"/>
              <a:t> </a:t>
            </a:r>
            <a:r>
              <a:rPr lang="ru-RU" sz="1800" dirty="0" err="1"/>
              <a:t>разположение</a:t>
            </a:r>
            <a:r>
              <a:rPr lang="ru-RU" sz="1800" dirty="0"/>
              <a:t>;</a:t>
            </a:r>
            <a:br>
              <a:rPr lang="ru-RU" sz="1800" dirty="0"/>
            </a:br>
            <a:r>
              <a:rPr lang="ru-RU" sz="1800" dirty="0" smtClean="0"/>
              <a:t>•концентрации </a:t>
            </a:r>
            <a:r>
              <a:rPr lang="ru-RU" sz="1800" dirty="0"/>
              <a:t>на </a:t>
            </a:r>
            <a:r>
              <a:rPr lang="ru-RU" sz="1800" dirty="0" err="1"/>
              <a:t>замърсители</a:t>
            </a:r>
            <a:r>
              <a:rPr lang="ru-RU" sz="1800" dirty="0"/>
              <a:t> в </a:t>
            </a:r>
            <a:r>
              <a:rPr lang="ru-RU" sz="1800" dirty="0" err="1"/>
              <a:t>атмосферния</a:t>
            </a:r>
            <a:r>
              <a:rPr lang="ru-RU" sz="1800" dirty="0"/>
              <a:t> </a:t>
            </a:r>
            <a:r>
              <a:rPr lang="ru-RU" sz="1800" dirty="0" err="1"/>
              <a:t>въздух</a:t>
            </a:r>
            <a:r>
              <a:rPr lang="ru-RU" sz="1800" dirty="0"/>
              <a:t> по </a:t>
            </a:r>
            <a:r>
              <a:rPr lang="ru-RU" sz="1800" dirty="0" err="1"/>
              <a:t>териториално</a:t>
            </a:r>
            <a:r>
              <a:rPr lang="ru-RU" sz="1800" dirty="0"/>
              <a:t> </a:t>
            </a:r>
            <a:r>
              <a:rPr lang="ru-RU" sz="1800" dirty="0" err="1"/>
              <a:t>разпределение</a:t>
            </a:r>
            <a:r>
              <a:rPr lang="ru-RU" sz="1800" dirty="0"/>
              <a:t> в Община - </a:t>
            </a:r>
            <a:r>
              <a:rPr lang="ru-RU" sz="1800" dirty="0" err="1"/>
              <a:t>Русе</a:t>
            </a:r>
            <a:r>
              <a:rPr lang="ru-RU" sz="1800" dirty="0"/>
              <a:t>;</a:t>
            </a:r>
            <a:br>
              <a:rPr lang="ru-RU" sz="1800" dirty="0"/>
            </a:br>
            <a:r>
              <a:rPr lang="ru-RU" sz="1800" dirty="0" smtClean="0"/>
              <a:t>•</a:t>
            </a:r>
            <a:r>
              <a:rPr lang="ru-RU" sz="1800" dirty="0" err="1" smtClean="0"/>
              <a:t>картографиране</a:t>
            </a:r>
            <a:r>
              <a:rPr lang="ru-RU" sz="1800" dirty="0" smtClean="0"/>
              <a:t> </a:t>
            </a:r>
            <a:r>
              <a:rPr lang="ru-RU" sz="1800" dirty="0"/>
              <a:t>на </a:t>
            </a:r>
            <a:r>
              <a:rPr lang="ru-RU" sz="1800" dirty="0" err="1"/>
              <a:t>разпространението</a:t>
            </a:r>
            <a:r>
              <a:rPr lang="ru-RU" sz="1800" dirty="0"/>
              <a:t> на </a:t>
            </a:r>
            <a:r>
              <a:rPr lang="ru-RU" sz="1800" dirty="0" err="1"/>
              <a:t>замърсителите</a:t>
            </a:r>
            <a:r>
              <a:rPr lang="ru-RU" sz="1800" dirty="0"/>
              <a:t> на </a:t>
            </a:r>
            <a:r>
              <a:rPr lang="ru-RU" sz="1800" dirty="0" err="1"/>
              <a:t>територията</a:t>
            </a:r>
            <a:r>
              <a:rPr lang="ru-RU" sz="1800" dirty="0"/>
              <a:t> на Община - </a:t>
            </a:r>
            <a:r>
              <a:rPr lang="ru-RU" sz="1800" dirty="0" err="1"/>
              <a:t>Русе</a:t>
            </a:r>
            <a:r>
              <a:rPr lang="ru-RU" sz="1800" dirty="0"/>
              <a:t>.</a:t>
            </a:r>
            <a:br>
              <a:rPr lang="ru-RU" sz="1800" dirty="0"/>
            </a:br>
            <a:r>
              <a:rPr lang="ru-RU" sz="1800" b="1" dirty="0"/>
              <a:t>2. Оценка на риска за </a:t>
            </a:r>
            <a:r>
              <a:rPr lang="ru-RU" sz="1800" b="1" dirty="0" err="1"/>
              <a:t>заболеваемост</a:t>
            </a:r>
            <a:r>
              <a:rPr lang="ru-RU" sz="1800" b="1" dirty="0"/>
              <a:t> на </a:t>
            </a:r>
            <a:r>
              <a:rPr lang="ru-RU" sz="1800" b="1" dirty="0" err="1"/>
              <a:t>населението</a:t>
            </a:r>
            <a:r>
              <a:rPr lang="ru-RU" sz="1800" b="1" dirty="0"/>
              <a:t> и риска за </a:t>
            </a:r>
            <a:r>
              <a:rPr lang="ru-RU" sz="1800" b="1" dirty="0" err="1"/>
              <a:t>промени</a:t>
            </a:r>
            <a:r>
              <a:rPr lang="ru-RU" sz="1800" b="1" dirty="0"/>
              <a:t> в </a:t>
            </a:r>
            <a:r>
              <a:rPr lang="ru-RU" sz="1800" b="1" dirty="0" err="1"/>
              <a:t>природната</a:t>
            </a:r>
            <a:r>
              <a:rPr lang="ru-RU" sz="1800" b="1" dirty="0"/>
              <a:t> среда.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/>
              <a:t>3. </a:t>
            </a:r>
            <a:r>
              <a:rPr lang="ru-RU" sz="1800" b="1" dirty="0" err="1"/>
              <a:t>Прогнозиране</a:t>
            </a:r>
            <a:r>
              <a:rPr lang="ru-RU" sz="1800" b="1" dirty="0"/>
              <a:t> на </a:t>
            </a:r>
            <a:r>
              <a:rPr lang="ru-RU" sz="1800" b="1" dirty="0" err="1"/>
              <a:t>степента</a:t>
            </a:r>
            <a:r>
              <a:rPr lang="ru-RU" sz="1800" b="1" dirty="0"/>
              <a:t> на </a:t>
            </a:r>
            <a:r>
              <a:rPr lang="ru-RU" sz="1800" b="1" dirty="0" err="1"/>
              <a:t>възможните</a:t>
            </a:r>
            <a:r>
              <a:rPr lang="ru-RU" sz="1800" b="1" dirty="0"/>
              <a:t> вреди в </a:t>
            </a:r>
            <a:r>
              <a:rPr lang="ru-RU" sz="1800" b="1" dirty="0" err="1"/>
              <a:t>околната</a:t>
            </a:r>
            <a:r>
              <a:rPr lang="ru-RU" sz="1800" b="1" dirty="0"/>
              <a:t> среда и сред </a:t>
            </a:r>
            <a:r>
              <a:rPr lang="ru-RU" sz="1800" b="1" dirty="0" err="1"/>
              <a:t>населението</a:t>
            </a:r>
            <a:r>
              <a:rPr lang="ru-RU" sz="1800" b="1" dirty="0"/>
              <a:t>.</a:t>
            </a:r>
            <a:br>
              <a:rPr lang="ru-RU" sz="1800" b="1" dirty="0"/>
            </a:br>
            <a:r>
              <a:rPr lang="ru-RU" sz="1800" b="1" dirty="0"/>
              <a:t>4. </a:t>
            </a:r>
            <a:r>
              <a:rPr lang="ru-RU" sz="1800" b="1" dirty="0" err="1"/>
              <a:t>Създаване</a:t>
            </a:r>
            <a:r>
              <a:rPr lang="ru-RU" sz="1800" b="1" dirty="0"/>
              <a:t> и </a:t>
            </a:r>
            <a:r>
              <a:rPr lang="ru-RU" sz="1800" b="1" dirty="0" err="1"/>
              <a:t>поддържане</a:t>
            </a:r>
            <a:r>
              <a:rPr lang="ru-RU" sz="1800" b="1" dirty="0"/>
              <a:t> на база </a:t>
            </a:r>
            <a:r>
              <a:rPr lang="ru-RU" sz="1800" b="1" dirty="0" err="1"/>
              <a:t>данни</a:t>
            </a:r>
            <a:r>
              <a:rPr lang="ru-RU" sz="1800" b="1" dirty="0"/>
              <a:t> за вероятно </a:t>
            </a:r>
            <a:r>
              <a:rPr lang="ru-RU" sz="1800" b="1" dirty="0" err="1"/>
              <a:t>трансгранично</a:t>
            </a:r>
            <a:r>
              <a:rPr lang="ru-RU" sz="1800" b="1" dirty="0"/>
              <a:t> </a:t>
            </a:r>
            <a:r>
              <a:rPr lang="ru-RU" sz="1800" b="1" dirty="0" err="1"/>
              <a:t>замърсяване</a:t>
            </a:r>
            <a:r>
              <a:rPr lang="ru-RU" sz="1800" b="1" dirty="0"/>
              <a:t> на </a:t>
            </a:r>
            <a:r>
              <a:rPr lang="ru-RU" sz="1800" b="1" dirty="0" err="1"/>
              <a:t>атмосферния</a:t>
            </a:r>
            <a:r>
              <a:rPr lang="ru-RU" sz="1800" b="1" dirty="0"/>
              <a:t> </a:t>
            </a:r>
            <a:r>
              <a:rPr lang="ru-RU" sz="1800" b="1" dirty="0" err="1"/>
              <a:t>въздух</a:t>
            </a:r>
            <a:r>
              <a:rPr lang="ru-RU" sz="1800" b="1" dirty="0"/>
              <a:t>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endParaRPr lang="bg-BG" sz="1800" b="1" dirty="0"/>
          </a:p>
        </p:txBody>
      </p:sp>
    </p:spTree>
    <p:extLst>
      <p:ext uri="{BB962C8B-B14F-4D97-AF65-F5344CB8AC3E}">
        <p14:creationId xmlns:p14="http://schemas.microsoft.com/office/powerpoint/2010/main" val="209868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ru-RU" sz="1400" b="1" dirty="0" smtClean="0"/>
              <a:t> </a:t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en-US" sz="1400" b="1" dirty="0" smtClean="0">
                <a:solidFill>
                  <a:srgbClr val="C00000"/>
                </a:solidFill>
              </a:rPr>
              <a:t>6. </a:t>
            </a:r>
            <a:r>
              <a:rPr lang="ru-RU" sz="1400" b="1" dirty="0" smtClean="0">
                <a:solidFill>
                  <a:srgbClr val="C00000"/>
                </a:solidFill>
              </a:rPr>
              <a:t>ЗАМЪРСЯВАНЕ </a:t>
            </a:r>
            <a:r>
              <a:rPr lang="ru-RU" sz="1400" b="1" dirty="0">
                <a:solidFill>
                  <a:srgbClr val="C00000"/>
                </a:solidFill>
              </a:rPr>
              <a:t>С ФИНИ ПРАХОВИ ЧАСТИЦИ </a:t>
            </a:r>
            <a:r>
              <a:rPr lang="ru-RU" sz="1400" b="1" dirty="0" smtClean="0">
                <a:solidFill>
                  <a:srgbClr val="C00000"/>
                </a:solidFill>
              </a:rPr>
              <a:t>ФПЧ10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800" dirty="0" smtClean="0"/>
              <a:t>В </a:t>
            </a:r>
            <a:r>
              <a:rPr lang="ru-RU" sz="1800" dirty="0"/>
              <a:t>таблица 6.1 </a:t>
            </a:r>
            <a:r>
              <a:rPr lang="ru-RU" sz="1800" dirty="0" err="1"/>
              <a:t>са</a:t>
            </a:r>
            <a:r>
              <a:rPr lang="ru-RU" sz="1800" dirty="0"/>
              <a:t> </a:t>
            </a:r>
            <a:r>
              <a:rPr lang="ru-RU" sz="1800" dirty="0" err="1"/>
              <a:t>дадени</a:t>
            </a:r>
            <a:r>
              <a:rPr lang="ru-RU" sz="1800" dirty="0"/>
              <a:t> </a:t>
            </a:r>
            <a:r>
              <a:rPr lang="ru-RU" sz="1800" dirty="0" err="1"/>
              <a:t>линейни</a:t>
            </a:r>
            <a:r>
              <a:rPr lang="ru-RU" sz="1800" dirty="0"/>
              <a:t> графики на </a:t>
            </a:r>
            <a:r>
              <a:rPr lang="ru-RU" sz="1800" dirty="0" err="1"/>
              <a:t>изменението</a:t>
            </a:r>
            <a:r>
              <a:rPr lang="ru-RU" sz="1800" dirty="0"/>
              <a:t> на </a:t>
            </a:r>
            <a:r>
              <a:rPr lang="ru-RU" sz="1800" dirty="0" err="1" smtClean="0"/>
              <a:t>средно</a:t>
            </a:r>
            <a:r>
              <a:rPr lang="bg-BG" sz="1800" dirty="0" smtClean="0"/>
              <a:t>месечни</a:t>
            </a:r>
            <a:r>
              <a:rPr lang="ru-RU" sz="1800" dirty="0" smtClean="0"/>
              <a:t> </a:t>
            </a:r>
            <a:r>
              <a:rPr lang="ru-RU" sz="1800" dirty="0"/>
              <a:t>концентрации и </a:t>
            </a:r>
            <a:r>
              <a:rPr lang="ru-RU" sz="1800" dirty="0" err="1"/>
              <a:t>съотношението</a:t>
            </a:r>
            <a:r>
              <a:rPr lang="ru-RU" sz="1800" dirty="0"/>
              <a:t> </a:t>
            </a:r>
            <a:r>
              <a:rPr lang="ru-RU" sz="1800" dirty="0" err="1"/>
              <a:t>към</a:t>
            </a:r>
            <a:r>
              <a:rPr lang="ru-RU" sz="1800" dirty="0"/>
              <a:t> </a:t>
            </a:r>
            <a:r>
              <a:rPr lang="ru-RU" sz="1800" dirty="0" err="1" smtClean="0"/>
              <a:t>средногодишната</a:t>
            </a:r>
            <a:r>
              <a:rPr lang="ru-RU" sz="1800" dirty="0" smtClean="0"/>
              <a:t> </a:t>
            </a:r>
            <a:r>
              <a:rPr lang="ru-RU" sz="1800" dirty="0"/>
              <a:t>норма за </a:t>
            </a:r>
            <a:r>
              <a:rPr lang="ru-RU" sz="1800" dirty="0" err="1"/>
              <a:t>опазване</a:t>
            </a:r>
            <a:r>
              <a:rPr lang="ru-RU" sz="1800" dirty="0"/>
              <a:t> на </a:t>
            </a:r>
            <a:r>
              <a:rPr lang="ru-RU" sz="1800" dirty="0" err="1"/>
              <a:t>човешкото</a:t>
            </a:r>
            <a:r>
              <a:rPr lang="ru-RU" sz="1800" dirty="0"/>
              <a:t> </a:t>
            </a:r>
            <a:r>
              <a:rPr lang="ru-RU" sz="1800" dirty="0" err="1"/>
              <a:t>здраве</a:t>
            </a:r>
            <a:r>
              <a:rPr lang="ru-RU" sz="1800" dirty="0"/>
              <a:t>. </a:t>
            </a:r>
            <a:r>
              <a:rPr lang="ru-RU" sz="1800" dirty="0" err="1"/>
              <a:t>По-чести</a:t>
            </a:r>
            <a:r>
              <a:rPr lang="ru-RU" sz="1800" dirty="0"/>
              <a:t> и с </a:t>
            </a:r>
            <a:r>
              <a:rPr lang="ru-RU" sz="1800" dirty="0" err="1"/>
              <a:t>голяма</a:t>
            </a:r>
            <a:r>
              <a:rPr lang="ru-RU" sz="1800" dirty="0"/>
              <a:t> </a:t>
            </a:r>
            <a:r>
              <a:rPr lang="ru-RU" sz="1800" dirty="0" err="1"/>
              <a:t>продължителност</a:t>
            </a:r>
            <a:r>
              <a:rPr lang="ru-RU" sz="1800" dirty="0"/>
              <a:t> </a:t>
            </a:r>
            <a:r>
              <a:rPr lang="ru-RU" sz="1800" dirty="0" err="1"/>
              <a:t>са</a:t>
            </a:r>
            <a:r>
              <a:rPr lang="ru-RU" sz="1800" dirty="0"/>
              <a:t> </a:t>
            </a:r>
            <a:r>
              <a:rPr lang="ru-RU" sz="1800" dirty="0" err="1"/>
              <a:t>превишаванията</a:t>
            </a:r>
            <a:r>
              <a:rPr lang="ru-RU" sz="1800" dirty="0"/>
              <a:t> </a:t>
            </a:r>
            <a:r>
              <a:rPr lang="ru-RU" sz="1800" dirty="0" err="1"/>
              <a:t>през</a:t>
            </a:r>
            <a:r>
              <a:rPr lang="ru-RU" sz="1800" dirty="0"/>
              <a:t> </a:t>
            </a:r>
            <a:r>
              <a:rPr lang="ru-RU" sz="1800" dirty="0" err="1"/>
              <a:t>ноември</a:t>
            </a:r>
            <a:r>
              <a:rPr lang="ru-RU" sz="1800" dirty="0"/>
              <a:t>, </a:t>
            </a:r>
            <a:r>
              <a:rPr lang="ru-RU" sz="1800" dirty="0" err="1"/>
              <a:t>декември</a:t>
            </a:r>
            <a:r>
              <a:rPr lang="ru-RU" sz="1800" dirty="0"/>
              <a:t>, </a:t>
            </a:r>
            <a:r>
              <a:rPr lang="ru-RU" sz="1800" dirty="0" err="1"/>
              <a:t>януари</a:t>
            </a:r>
            <a:r>
              <a:rPr lang="ru-RU" sz="1800" dirty="0"/>
              <a:t> и </a:t>
            </a:r>
            <a:r>
              <a:rPr lang="ru-RU" sz="1800" dirty="0" err="1"/>
              <a:t>февруари</a:t>
            </a:r>
            <a:r>
              <a:rPr lang="ru-RU" sz="1800" dirty="0"/>
              <a:t>.</a:t>
            </a:r>
            <a:br>
              <a:rPr lang="ru-RU" sz="1800" dirty="0"/>
            </a:br>
            <a:r>
              <a:rPr lang="ru-RU" sz="1800" dirty="0" err="1"/>
              <a:t>Регламентирани</a:t>
            </a:r>
            <a:r>
              <a:rPr lang="ru-RU" sz="1800" dirty="0"/>
              <a:t> </a:t>
            </a:r>
            <a:r>
              <a:rPr lang="ru-RU" sz="1800" dirty="0" err="1"/>
              <a:t>са</a:t>
            </a:r>
            <a:r>
              <a:rPr lang="ru-RU" sz="1800" dirty="0"/>
              <a:t> две </a:t>
            </a:r>
            <a:r>
              <a:rPr lang="ru-RU" sz="1800" dirty="0" err="1"/>
              <a:t>норми</a:t>
            </a:r>
            <a:r>
              <a:rPr lang="ru-RU" sz="1800" dirty="0"/>
              <a:t> за </a:t>
            </a:r>
            <a:r>
              <a:rPr lang="ru-RU" sz="1800" dirty="0" err="1"/>
              <a:t>опазване</a:t>
            </a:r>
            <a:r>
              <a:rPr lang="ru-RU" sz="1800" dirty="0"/>
              <a:t> на </a:t>
            </a:r>
            <a:r>
              <a:rPr lang="ru-RU" sz="1800" dirty="0" err="1"/>
              <a:t>човешкото</a:t>
            </a:r>
            <a:r>
              <a:rPr lang="ru-RU" sz="1800" dirty="0"/>
              <a:t> </a:t>
            </a:r>
            <a:r>
              <a:rPr lang="ru-RU" sz="1800" dirty="0" err="1"/>
              <a:t>здраве</a:t>
            </a:r>
            <a:r>
              <a:rPr lang="ru-RU" sz="1800" dirty="0"/>
              <a:t>.</a:t>
            </a:r>
            <a:br>
              <a:rPr lang="ru-RU" sz="1800" dirty="0"/>
            </a:br>
            <a:r>
              <a:rPr lang="ru-RU" sz="1800" dirty="0" err="1"/>
              <a:t>Първата</a:t>
            </a:r>
            <a:r>
              <a:rPr lang="ru-RU" sz="1800" dirty="0"/>
              <a:t> норма е </a:t>
            </a:r>
            <a:r>
              <a:rPr lang="ru-RU" sz="1800" dirty="0" err="1"/>
              <a:t>средноденонощната</a:t>
            </a:r>
            <a:r>
              <a:rPr lang="ru-RU" sz="1800" dirty="0"/>
              <a:t> норма, </a:t>
            </a:r>
            <a:r>
              <a:rPr lang="ru-RU" sz="1800" dirty="0" err="1"/>
              <a:t>която</a:t>
            </a:r>
            <a:r>
              <a:rPr lang="ru-RU" sz="1800" dirty="0"/>
              <a:t> е 50 g/m3, </a:t>
            </a:r>
            <a:r>
              <a:rPr lang="ru-RU" sz="1800" dirty="0" err="1"/>
              <a:t>която</a:t>
            </a:r>
            <a:r>
              <a:rPr lang="ru-RU" sz="1800" dirty="0"/>
              <a:t> не </a:t>
            </a:r>
            <a:r>
              <a:rPr lang="ru-RU" sz="1800" dirty="0" err="1"/>
              <a:t>трябва</a:t>
            </a:r>
            <a:r>
              <a:rPr lang="ru-RU" sz="1800" dirty="0"/>
              <a:t> да се </a:t>
            </a:r>
            <a:r>
              <a:rPr lang="ru-RU" sz="1800" dirty="0" err="1"/>
              <a:t>превишава</a:t>
            </a:r>
            <a:r>
              <a:rPr lang="ru-RU" sz="1800" dirty="0"/>
              <a:t> 35 </a:t>
            </a:r>
            <a:r>
              <a:rPr lang="ru-RU" sz="1800" dirty="0" err="1"/>
              <a:t>пъти</a:t>
            </a:r>
            <a:r>
              <a:rPr lang="ru-RU" sz="1800" dirty="0"/>
              <a:t> в </a:t>
            </a:r>
            <a:r>
              <a:rPr lang="ru-RU" sz="1800" dirty="0" err="1"/>
              <a:t>една</a:t>
            </a:r>
            <a:r>
              <a:rPr lang="ru-RU" sz="1800" dirty="0"/>
              <a:t> </a:t>
            </a:r>
            <a:r>
              <a:rPr lang="ru-RU" sz="1800" dirty="0" err="1"/>
              <a:t>календарна</a:t>
            </a:r>
            <a:r>
              <a:rPr lang="ru-RU" sz="1800" dirty="0"/>
              <a:t> година. Допуска се 50% отклонение.</a:t>
            </a:r>
            <a:br>
              <a:rPr lang="ru-RU" sz="1800" dirty="0"/>
            </a:br>
            <a:r>
              <a:rPr lang="ru-RU" sz="1800" dirty="0" err="1"/>
              <a:t>Втората</a:t>
            </a:r>
            <a:r>
              <a:rPr lang="ru-RU" sz="1800" dirty="0"/>
              <a:t> норма е </a:t>
            </a:r>
            <a:r>
              <a:rPr lang="ru-RU" sz="1800" dirty="0" err="1"/>
              <a:t>средногодишна</a:t>
            </a:r>
            <a:r>
              <a:rPr lang="ru-RU" sz="1800" dirty="0"/>
              <a:t>. </a:t>
            </a:r>
            <a:r>
              <a:rPr lang="ru-RU" sz="1800" dirty="0" err="1"/>
              <a:t>Тя</a:t>
            </a:r>
            <a:r>
              <a:rPr lang="ru-RU" sz="1800" dirty="0"/>
              <a:t> е 40 g/m3 и се допуска 20% отклонение.</a:t>
            </a:r>
            <a:br>
              <a:rPr lang="ru-RU" sz="1800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bg-BG" sz="1400" b="1" dirty="0" smtClean="0"/>
              <a:t/>
            </a:r>
            <a:br>
              <a:rPr lang="bg-BG" sz="1400" b="1" dirty="0" smtClean="0"/>
            </a:br>
            <a:r>
              <a:rPr lang="bg-BG" sz="1400" b="1" dirty="0"/>
              <a:t/>
            </a:r>
            <a:br>
              <a:rPr lang="bg-BG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ru-RU" sz="1400" b="1" dirty="0"/>
              <a:t>Фиг. 6.2. </a:t>
            </a:r>
            <a:r>
              <a:rPr lang="ru-RU" sz="1400" b="1" dirty="0" err="1"/>
              <a:t>Средномесечни</a:t>
            </a:r>
            <a:r>
              <a:rPr lang="ru-RU" sz="1400" b="1" dirty="0"/>
              <a:t> концентрации на </a:t>
            </a:r>
            <a:r>
              <a:rPr lang="ru-RU" sz="1400" b="1" dirty="0" err="1"/>
              <a:t>фини</a:t>
            </a:r>
            <a:r>
              <a:rPr lang="ru-RU" sz="1400" b="1" dirty="0"/>
              <a:t> </a:t>
            </a:r>
            <a:r>
              <a:rPr lang="ru-RU" sz="1400" b="1" dirty="0" err="1"/>
              <a:t>прахови</a:t>
            </a:r>
            <a:r>
              <a:rPr lang="ru-RU" sz="1400" b="1" dirty="0"/>
              <a:t> </a:t>
            </a:r>
            <a:r>
              <a:rPr lang="ru-RU" sz="1400" b="1" dirty="0" err="1"/>
              <a:t>частици</a:t>
            </a:r>
            <a:r>
              <a:rPr lang="ru-RU" sz="1400" b="1" dirty="0"/>
              <a:t> ФПЧ10 </a:t>
            </a:r>
            <a:r>
              <a:rPr lang="ru-RU" sz="1400" b="1" dirty="0" err="1"/>
              <a:t>през</a:t>
            </a:r>
            <a:r>
              <a:rPr lang="ru-RU" sz="1400" b="1" dirty="0"/>
              <a:t> периода 2016-2019 г</a:t>
            </a:r>
            <a:r>
              <a:rPr lang="ru-RU" sz="1400" b="1" dirty="0" smtClean="0"/>
              <a:t>.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endParaRPr lang="ru-RU" sz="14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777" y="2996952"/>
            <a:ext cx="5486400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637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ru-RU" sz="1800" b="1" dirty="0" smtClean="0"/>
              <a:t>7</a:t>
            </a:r>
            <a:r>
              <a:rPr lang="ru-RU" sz="1800" b="1" dirty="0"/>
              <a:t>. ЗАМЪРСЯВАНЕ С ВЪГЛЕРОДЕН ОКСИД</a:t>
            </a:r>
            <a:br>
              <a:rPr lang="ru-RU" sz="1800" b="1" dirty="0"/>
            </a:br>
            <a:r>
              <a:rPr lang="ru-RU" sz="1800" dirty="0" err="1"/>
              <a:t>Въглеродният</a:t>
            </a:r>
            <a:r>
              <a:rPr lang="ru-RU" sz="1800" dirty="0"/>
              <a:t> </a:t>
            </a:r>
            <a:r>
              <a:rPr lang="ru-RU" sz="1800" dirty="0" err="1"/>
              <a:t>монооксид</a:t>
            </a:r>
            <a:r>
              <a:rPr lang="ru-RU" sz="1800" dirty="0"/>
              <a:t> (СО), </a:t>
            </a:r>
            <a:r>
              <a:rPr lang="ru-RU" sz="1800" dirty="0" err="1"/>
              <a:t>наричан</a:t>
            </a:r>
            <a:r>
              <a:rPr lang="ru-RU" sz="1800" dirty="0"/>
              <a:t> </a:t>
            </a:r>
            <a:r>
              <a:rPr lang="ru-RU" sz="1800" dirty="0" err="1"/>
              <a:t>също</a:t>
            </a:r>
            <a:r>
              <a:rPr lang="ru-RU" sz="1800" dirty="0"/>
              <a:t> </a:t>
            </a:r>
            <a:r>
              <a:rPr lang="ru-RU" sz="1800" dirty="0" err="1"/>
              <a:t>въглероден</a:t>
            </a:r>
            <a:r>
              <a:rPr lang="ru-RU" sz="1800" dirty="0"/>
              <a:t> оксид или </a:t>
            </a:r>
            <a:r>
              <a:rPr lang="ru-RU" sz="1800" dirty="0" err="1"/>
              <a:t>въглероден</a:t>
            </a:r>
            <a:r>
              <a:rPr lang="ru-RU" sz="1800" dirty="0"/>
              <a:t> окис, е газ без </a:t>
            </a:r>
            <a:r>
              <a:rPr lang="ru-RU" sz="1800" dirty="0" err="1"/>
              <a:t>цвят</a:t>
            </a:r>
            <a:r>
              <a:rPr lang="ru-RU" sz="1800" dirty="0"/>
              <a:t> и </a:t>
            </a:r>
            <a:r>
              <a:rPr lang="ru-RU" sz="1800" dirty="0" err="1"/>
              <a:t>мирис</a:t>
            </a:r>
            <a:r>
              <a:rPr lang="ru-RU" sz="1800" dirty="0"/>
              <a:t>. </a:t>
            </a:r>
            <a:r>
              <a:rPr lang="ru-RU" sz="1800" dirty="0" err="1"/>
              <a:t>По-лек</a:t>
            </a:r>
            <a:r>
              <a:rPr lang="ru-RU" sz="1800" dirty="0"/>
              <a:t> е от </a:t>
            </a:r>
            <a:r>
              <a:rPr lang="ru-RU" sz="1800" dirty="0" err="1"/>
              <a:t>въздуха</a:t>
            </a:r>
            <a:r>
              <a:rPr lang="ru-RU" sz="1800" dirty="0"/>
              <a:t>. </a:t>
            </a:r>
            <a:r>
              <a:rPr lang="ru-RU" sz="1800" dirty="0" err="1" smtClean="0"/>
              <a:t>Въглеродният</a:t>
            </a:r>
            <a:r>
              <a:rPr lang="ru-RU" sz="1800" dirty="0" smtClean="0"/>
              <a:t> </a:t>
            </a:r>
            <a:r>
              <a:rPr lang="ru-RU" sz="1800" dirty="0"/>
              <a:t>оксид е продукт от </a:t>
            </a:r>
            <a:r>
              <a:rPr lang="ru-RU" sz="1800" dirty="0" err="1"/>
              <a:t>непълно</a:t>
            </a:r>
            <a:r>
              <a:rPr lang="ru-RU" sz="1800" dirty="0"/>
              <a:t> </a:t>
            </a:r>
            <a:r>
              <a:rPr lang="ru-RU" sz="1800" dirty="0" err="1"/>
              <a:t>изгаряне</a:t>
            </a:r>
            <a:r>
              <a:rPr lang="ru-RU" sz="1800" dirty="0"/>
              <a:t> на </a:t>
            </a:r>
            <a:r>
              <a:rPr lang="ru-RU" sz="1800" dirty="0" err="1"/>
              <a:t>съдържащи</a:t>
            </a:r>
            <a:r>
              <a:rPr lang="ru-RU" sz="1800" dirty="0"/>
              <a:t> </a:t>
            </a:r>
            <a:r>
              <a:rPr lang="ru-RU" sz="1800" dirty="0" err="1"/>
              <a:t>въглерод</a:t>
            </a:r>
            <a:r>
              <a:rPr lang="ru-RU" sz="1800" dirty="0"/>
              <a:t> вещества - при </a:t>
            </a:r>
            <a:r>
              <a:rPr lang="ru-RU" sz="1800" dirty="0" err="1"/>
              <a:t>липса</a:t>
            </a:r>
            <a:r>
              <a:rPr lang="ru-RU" sz="1800" dirty="0"/>
              <a:t> на </a:t>
            </a:r>
            <a:r>
              <a:rPr lang="ru-RU" sz="1800" dirty="0" err="1"/>
              <a:t>достатъчно</a:t>
            </a:r>
            <a:r>
              <a:rPr lang="ru-RU" sz="1800" dirty="0"/>
              <a:t> кислород, необходим за </a:t>
            </a:r>
            <a:r>
              <a:rPr lang="ru-RU" sz="1800" dirty="0" err="1"/>
              <a:t>пълното</a:t>
            </a:r>
            <a:r>
              <a:rPr lang="ru-RU" sz="1800" dirty="0"/>
              <a:t> окисление до </a:t>
            </a:r>
            <a:r>
              <a:rPr lang="ru-RU" sz="1800" dirty="0" err="1"/>
              <a:t>въглероден</a:t>
            </a:r>
            <a:r>
              <a:rPr lang="ru-RU" sz="1800" dirty="0"/>
              <a:t> диоксид (CO2). </a:t>
            </a:r>
            <a:r>
              <a:rPr lang="ru-RU" sz="1800" dirty="0" smtClean="0"/>
              <a:t>При </a:t>
            </a:r>
            <a:r>
              <a:rPr lang="ru-RU" sz="1800" dirty="0" err="1"/>
              <a:t>висока</a:t>
            </a:r>
            <a:r>
              <a:rPr lang="ru-RU" sz="1800" dirty="0"/>
              <a:t> концентрация </a:t>
            </a:r>
            <a:r>
              <a:rPr lang="ru-RU" sz="1800" dirty="0" err="1"/>
              <a:t>газът</a:t>
            </a:r>
            <a:r>
              <a:rPr lang="ru-RU" sz="1800" dirty="0"/>
              <a:t> е опасен за </a:t>
            </a:r>
            <a:r>
              <a:rPr lang="ru-RU" sz="1800" dirty="0" err="1"/>
              <a:t>хората</a:t>
            </a:r>
            <a:r>
              <a:rPr lang="ru-RU" sz="1800" dirty="0"/>
              <a:t> и </a:t>
            </a:r>
            <a:r>
              <a:rPr lang="ru-RU" sz="1800" dirty="0" err="1"/>
              <a:t>животните</a:t>
            </a:r>
            <a:r>
              <a:rPr lang="ru-RU" sz="1800" dirty="0"/>
              <a:t>. </a:t>
            </a:r>
            <a:r>
              <a:rPr lang="ru-RU" sz="1800" dirty="0" err="1"/>
              <a:t>Произвежда</a:t>
            </a:r>
            <a:r>
              <a:rPr lang="ru-RU" sz="1800" dirty="0"/>
              <a:t> в малки количества при нормален </a:t>
            </a:r>
            <a:r>
              <a:rPr lang="ru-RU" sz="1800" dirty="0" err="1"/>
              <a:t>метаболизъм</a:t>
            </a:r>
            <a:r>
              <a:rPr lang="ru-RU" sz="1800" dirty="0"/>
              <a:t> на </a:t>
            </a:r>
            <a:r>
              <a:rPr lang="ru-RU" sz="1800" dirty="0" err="1"/>
              <a:t>животните</a:t>
            </a:r>
            <a:r>
              <a:rPr lang="ru-RU" sz="1800" dirty="0"/>
              <a:t> и се смята, че </a:t>
            </a:r>
            <a:r>
              <a:rPr lang="ru-RU" sz="1800" dirty="0" err="1"/>
              <a:t>има</a:t>
            </a:r>
            <a:r>
              <a:rPr lang="ru-RU" sz="1800" dirty="0"/>
              <a:t> </a:t>
            </a:r>
            <a:r>
              <a:rPr lang="ru-RU" sz="1800" dirty="0" err="1"/>
              <a:t>обичайни</a:t>
            </a:r>
            <a:r>
              <a:rPr lang="ru-RU" sz="1800" dirty="0"/>
              <a:t> </a:t>
            </a:r>
            <a:r>
              <a:rPr lang="ru-RU" sz="1800" dirty="0" err="1"/>
              <a:t>биологични</a:t>
            </a:r>
            <a:r>
              <a:rPr lang="ru-RU" sz="1800" dirty="0"/>
              <a:t> функции. </a:t>
            </a:r>
            <a:r>
              <a:rPr lang="ru-RU" sz="1800" dirty="0" err="1" smtClean="0"/>
              <a:t>Въглеродният</a:t>
            </a:r>
            <a:r>
              <a:rPr lang="ru-RU" sz="1800" dirty="0" smtClean="0"/>
              <a:t> </a:t>
            </a:r>
            <a:r>
              <a:rPr lang="ru-RU" sz="1800" dirty="0"/>
              <a:t>оксид се поема чрез </a:t>
            </a:r>
            <a:r>
              <a:rPr lang="ru-RU" sz="1800" dirty="0" err="1"/>
              <a:t>дишането</a:t>
            </a:r>
            <a:r>
              <a:rPr lang="ru-RU" sz="1800" dirty="0"/>
              <a:t> и </a:t>
            </a:r>
            <a:r>
              <a:rPr lang="ru-RU" sz="1800" dirty="0" err="1"/>
              <a:t>достига</a:t>
            </a:r>
            <a:r>
              <a:rPr lang="ru-RU" sz="1800" dirty="0"/>
              <a:t> до </a:t>
            </a:r>
            <a:r>
              <a:rPr lang="ru-RU" sz="1800" dirty="0" err="1"/>
              <a:t>кръвообръщението</a:t>
            </a:r>
            <a:r>
              <a:rPr lang="ru-RU" sz="1800" dirty="0"/>
              <a:t> чрез газообмена в белите </a:t>
            </a:r>
            <a:r>
              <a:rPr lang="ru-RU" sz="1800" dirty="0" err="1" smtClean="0"/>
              <a:t>дробове</a:t>
            </a:r>
            <a:r>
              <a:rPr lang="ru-RU" sz="1800" dirty="0" smtClean="0"/>
              <a:t>. </a:t>
            </a:r>
            <a:r>
              <a:rPr lang="ru-RU" sz="1800" dirty="0" err="1" smtClean="0"/>
              <a:t>Вдишването</a:t>
            </a:r>
            <a:r>
              <a:rPr lang="ru-RU" sz="1800" dirty="0" smtClean="0"/>
              <a:t> </a:t>
            </a:r>
            <a:r>
              <a:rPr lang="ru-RU" sz="1800" dirty="0"/>
              <a:t>на </a:t>
            </a:r>
            <a:r>
              <a:rPr lang="ru-RU" sz="1800" dirty="0" err="1"/>
              <a:t>достатъчно</a:t>
            </a:r>
            <a:r>
              <a:rPr lang="ru-RU" sz="1800" dirty="0"/>
              <a:t> </a:t>
            </a:r>
            <a:r>
              <a:rPr lang="ru-RU" sz="1800" dirty="0" err="1"/>
              <a:t>голямо</a:t>
            </a:r>
            <a:r>
              <a:rPr lang="ru-RU" sz="1800" dirty="0"/>
              <a:t> количество </a:t>
            </a:r>
            <a:r>
              <a:rPr lang="ru-RU" sz="1800" dirty="0" err="1"/>
              <a:t>въглероден</a:t>
            </a:r>
            <a:r>
              <a:rPr lang="ru-RU" sz="1800" dirty="0"/>
              <a:t> оксид води до </a:t>
            </a:r>
            <a:r>
              <a:rPr lang="ru-RU" sz="1800" dirty="0" err="1"/>
              <a:t>задушаване</a:t>
            </a:r>
            <a:r>
              <a:rPr lang="ru-RU" sz="1800" dirty="0"/>
              <a:t> и </a:t>
            </a:r>
            <a:r>
              <a:rPr lang="ru-RU" sz="1800" dirty="0" err="1"/>
              <a:t>може</a:t>
            </a:r>
            <a:r>
              <a:rPr lang="ru-RU" sz="1800" dirty="0"/>
              <a:t> да причини </a:t>
            </a:r>
            <a:r>
              <a:rPr lang="ru-RU" sz="1800" dirty="0" err="1"/>
              <a:t>смърт</a:t>
            </a:r>
            <a:r>
              <a:rPr lang="ru-RU" sz="1800" dirty="0" smtClean="0"/>
              <a:t>.</a:t>
            </a:r>
            <a:r>
              <a:rPr lang="en-US" sz="1800" dirty="0" smtClean="0"/>
              <a:t> </a:t>
            </a:r>
            <a:r>
              <a:rPr lang="ru-RU" sz="1800" dirty="0" err="1" smtClean="0"/>
              <a:t>Наличието</a:t>
            </a:r>
            <a:r>
              <a:rPr lang="ru-RU" sz="1800" dirty="0" smtClean="0"/>
              <a:t> </a:t>
            </a:r>
            <a:r>
              <a:rPr lang="ru-RU" sz="1800" dirty="0"/>
              <a:t>на </a:t>
            </a:r>
            <a:r>
              <a:rPr lang="ru-RU" sz="1800" dirty="0" err="1"/>
              <a:t>въглероден</a:t>
            </a:r>
            <a:r>
              <a:rPr lang="ru-RU" sz="1800" dirty="0"/>
              <a:t> оксид </a:t>
            </a:r>
            <a:r>
              <a:rPr lang="ru-RU" sz="1800" dirty="0" err="1"/>
              <a:t>във</a:t>
            </a:r>
            <a:r>
              <a:rPr lang="ru-RU" sz="1800" dirty="0"/>
              <a:t> </a:t>
            </a:r>
            <a:r>
              <a:rPr lang="ru-RU" sz="1800" dirty="0" err="1"/>
              <a:t>въздуха</a:t>
            </a:r>
            <a:r>
              <a:rPr lang="ru-RU" sz="1800" dirty="0"/>
              <a:t> е трудно </a:t>
            </a:r>
            <a:r>
              <a:rPr lang="ru-RU" sz="1800" dirty="0" err="1"/>
              <a:t>доловимо</a:t>
            </a:r>
            <a:r>
              <a:rPr lang="ru-RU" sz="1800" dirty="0"/>
              <a:t> от </a:t>
            </a:r>
            <a:r>
              <a:rPr lang="ru-RU" sz="1800" dirty="0" err="1"/>
              <a:t>човек</a:t>
            </a:r>
            <a:r>
              <a:rPr lang="ru-RU" sz="1800" dirty="0"/>
              <a:t>, </a:t>
            </a:r>
            <a:r>
              <a:rPr lang="ru-RU" sz="1800" dirty="0" err="1"/>
              <a:t>тъй</a:t>
            </a:r>
            <a:r>
              <a:rPr lang="ru-RU" sz="1800" dirty="0"/>
              <a:t> </a:t>
            </a:r>
            <a:r>
              <a:rPr lang="ru-RU" sz="1800" dirty="0" err="1"/>
              <a:t>като</a:t>
            </a:r>
            <a:r>
              <a:rPr lang="ru-RU" sz="1800" dirty="0"/>
              <a:t> </a:t>
            </a:r>
            <a:r>
              <a:rPr lang="ru-RU" sz="1800" dirty="0" err="1"/>
              <a:t>газът</a:t>
            </a:r>
            <a:r>
              <a:rPr lang="ru-RU" sz="1800" dirty="0"/>
              <a:t> </a:t>
            </a:r>
            <a:r>
              <a:rPr lang="ru-RU" sz="1800" dirty="0" err="1"/>
              <a:t>няма</a:t>
            </a:r>
            <a:r>
              <a:rPr lang="ru-RU" sz="1800" dirty="0"/>
              <a:t> </a:t>
            </a:r>
            <a:r>
              <a:rPr lang="ru-RU" sz="1800" dirty="0" err="1"/>
              <a:t>цвят</a:t>
            </a:r>
            <a:r>
              <a:rPr lang="ru-RU" sz="1800" dirty="0"/>
              <a:t> и </a:t>
            </a:r>
            <a:r>
              <a:rPr lang="ru-RU" sz="1800" dirty="0" err="1"/>
              <a:t>миризма</a:t>
            </a:r>
            <a:r>
              <a:rPr lang="ru-RU" sz="1800" dirty="0"/>
              <a:t>. </a:t>
            </a:r>
            <a:r>
              <a:rPr lang="en-US" sz="1800" dirty="0" smtClean="0"/>
              <a:t> </a:t>
            </a:r>
            <a:r>
              <a:rPr lang="ru-RU" sz="1800" dirty="0" err="1" smtClean="0"/>
              <a:t>Източници</a:t>
            </a:r>
            <a:r>
              <a:rPr lang="ru-RU" sz="1800" dirty="0" smtClean="0"/>
              <a:t> </a:t>
            </a:r>
            <a:r>
              <a:rPr lang="ru-RU" sz="1800" dirty="0"/>
              <a:t>на </a:t>
            </a:r>
            <a:r>
              <a:rPr lang="ru-RU" sz="1800" dirty="0" err="1"/>
              <a:t>въглероден</a:t>
            </a:r>
            <a:r>
              <a:rPr lang="ru-RU" sz="1800" dirty="0"/>
              <a:t> оксид </a:t>
            </a:r>
            <a:r>
              <a:rPr lang="ru-RU" sz="1800" dirty="0" err="1"/>
              <a:t>могат</a:t>
            </a:r>
            <a:r>
              <a:rPr lang="ru-RU" sz="1800" dirty="0"/>
              <a:t> да </a:t>
            </a:r>
            <a:r>
              <a:rPr lang="ru-RU" sz="1800" dirty="0" err="1"/>
              <a:t>бъдат</a:t>
            </a:r>
            <a:r>
              <a:rPr lang="ru-RU" sz="1800" dirty="0"/>
              <a:t> </a:t>
            </a:r>
            <a:r>
              <a:rPr lang="ru-RU" sz="1800" dirty="0" err="1"/>
              <a:t>всякакви</a:t>
            </a:r>
            <a:r>
              <a:rPr lang="ru-RU" sz="1800" dirty="0"/>
              <a:t> </a:t>
            </a:r>
            <a:r>
              <a:rPr lang="ru-RU" sz="1800" dirty="0" err="1"/>
              <a:t>отоплителни</a:t>
            </a:r>
            <a:r>
              <a:rPr lang="ru-RU" sz="1800" dirty="0"/>
              <a:t> </a:t>
            </a:r>
            <a:r>
              <a:rPr lang="ru-RU" sz="1800" dirty="0" err="1"/>
              <a:t>уреди</a:t>
            </a:r>
            <a:r>
              <a:rPr lang="ru-RU" sz="1800" dirty="0"/>
              <a:t>, </a:t>
            </a:r>
            <a:r>
              <a:rPr lang="ru-RU" sz="1800" dirty="0" err="1"/>
              <a:t>поставени</a:t>
            </a:r>
            <a:r>
              <a:rPr lang="ru-RU" sz="1800" dirty="0"/>
              <a:t> на </a:t>
            </a:r>
            <a:r>
              <a:rPr lang="ru-RU" sz="1800" dirty="0" err="1"/>
              <a:t>непроветриво</a:t>
            </a:r>
            <a:r>
              <a:rPr lang="ru-RU" sz="1800" dirty="0"/>
              <a:t> </a:t>
            </a:r>
            <a:r>
              <a:rPr lang="ru-RU" sz="1800" dirty="0" err="1"/>
              <a:t>място</a:t>
            </a:r>
            <a:r>
              <a:rPr lang="ru-RU" sz="1800" dirty="0"/>
              <a:t> - </a:t>
            </a:r>
            <a:r>
              <a:rPr lang="ru-RU" sz="1800" dirty="0" err="1"/>
              <a:t>газови</a:t>
            </a:r>
            <a:r>
              <a:rPr lang="ru-RU" sz="1800" dirty="0"/>
              <a:t> </a:t>
            </a:r>
            <a:r>
              <a:rPr lang="ru-RU" sz="1800" dirty="0" err="1"/>
              <a:t>уреди</a:t>
            </a:r>
            <a:r>
              <a:rPr lang="ru-RU" sz="1800" dirty="0"/>
              <a:t>, </a:t>
            </a:r>
            <a:r>
              <a:rPr lang="ru-RU" sz="1800" dirty="0" err="1"/>
              <a:t>камини</a:t>
            </a:r>
            <a:r>
              <a:rPr lang="ru-RU" sz="1800" dirty="0"/>
              <a:t>, печки на </a:t>
            </a:r>
            <a:r>
              <a:rPr lang="ru-RU" sz="1800" dirty="0" err="1"/>
              <a:t>дърва</a:t>
            </a:r>
            <a:r>
              <a:rPr lang="ru-RU" sz="1800" dirty="0"/>
              <a:t>,. </a:t>
            </a:r>
            <a:r>
              <a:rPr lang="ru-RU" sz="1800" dirty="0" err="1"/>
              <a:t>Среща</a:t>
            </a:r>
            <a:r>
              <a:rPr lang="ru-RU" sz="1800" dirty="0"/>
              <a:t> се в </a:t>
            </a:r>
            <a:r>
              <a:rPr lang="ru-RU" sz="1800" dirty="0" err="1"/>
              <a:t>изгорелите</a:t>
            </a:r>
            <a:r>
              <a:rPr lang="ru-RU" sz="1800" dirty="0"/>
              <a:t> </a:t>
            </a:r>
            <a:r>
              <a:rPr lang="ru-RU" sz="1800" dirty="0" err="1"/>
              <a:t>газове</a:t>
            </a:r>
            <a:r>
              <a:rPr lang="ru-RU" sz="1800" dirty="0"/>
              <a:t> от автомобили; в </a:t>
            </a:r>
            <a:r>
              <a:rPr lang="ru-RU" sz="1800" dirty="0" err="1"/>
              <a:t>цигарения</a:t>
            </a:r>
            <a:r>
              <a:rPr lang="ru-RU" sz="1800" dirty="0"/>
              <a:t> </a:t>
            </a:r>
            <a:r>
              <a:rPr lang="ru-RU" sz="1800" dirty="0" err="1"/>
              <a:t>дим</a:t>
            </a:r>
            <a:r>
              <a:rPr lang="ru-RU" sz="1800" dirty="0"/>
              <a:t>, </a:t>
            </a:r>
            <a:r>
              <a:rPr lang="ru-RU" sz="1800" dirty="0" err="1"/>
              <a:t>където</a:t>
            </a:r>
            <a:r>
              <a:rPr lang="ru-RU" sz="1800" dirty="0"/>
              <a:t> </a:t>
            </a:r>
            <a:r>
              <a:rPr lang="ru-RU" sz="1800" dirty="0" err="1"/>
              <a:t>могат</a:t>
            </a:r>
            <a:r>
              <a:rPr lang="ru-RU" sz="1800" dirty="0"/>
              <a:t> да </a:t>
            </a:r>
            <a:r>
              <a:rPr lang="ru-RU" sz="1800" dirty="0" err="1"/>
              <a:t>бъдат</a:t>
            </a:r>
            <a:r>
              <a:rPr lang="ru-RU" sz="1800" dirty="0"/>
              <a:t> </a:t>
            </a:r>
            <a:r>
              <a:rPr lang="ru-RU" sz="1800" dirty="0" err="1"/>
              <a:t>установени</a:t>
            </a:r>
            <a:r>
              <a:rPr lang="ru-RU" sz="1800" dirty="0"/>
              <a:t> </a:t>
            </a:r>
            <a:r>
              <a:rPr lang="ru-RU" sz="1800" dirty="0" err="1"/>
              <a:t>високи</a:t>
            </a:r>
            <a:r>
              <a:rPr lang="ru-RU" sz="1800" dirty="0"/>
              <a:t> </a:t>
            </a:r>
            <a:r>
              <a:rPr lang="ru-RU" sz="1800" dirty="0" smtClean="0"/>
              <a:t>концентрации</a:t>
            </a:r>
            <a:r>
              <a:rPr lang="en-US" sz="1400" strike="sngStrike" dirty="0">
                <a:solidFill>
                  <a:srgbClr val="FFFF00"/>
                </a:solidFill>
              </a:rPr>
              <a:t/>
            </a:r>
            <a:br>
              <a:rPr lang="en-US" sz="1400" strike="sngStrike" dirty="0">
                <a:solidFill>
                  <a:srgbClr val="FFFF00"/>
                </a:solidFill>
              </a:rPr>
            </a:br>
            <a:r>
              <a:rPr lang="en-US" sz="1400" strike="sngStrike" dirty="0" smtClean="0">
                <a:solidFill>
                  <a:srgbClr val="FFFF00"/>
                </a:solidFill>
              </a:rPr>
              <a:t/>
            </a:r>
            <a:br>
              <a:rPr lang="en-US" sz="1400" strike="sngStrike" dirty="0" smtClean="0">
                <a:solidFill>
                  <a:srgbClr val="FFFF00"/>
                </a:solidFill>
              </a:rPr>
            </a:br>
            <a:r>
              <a:rPr lang="en-US" sz="1400" strike="sngStrike" dirty="0" smtClean="0">
                <a:solidFill>
                  <a:srgbClr val="FFFF00"/>
                </a:solidFill>
              </a:rPr>
              <a:t/>
            </a:r>
            <a:br>
              <a:rPr lang="en-US" sz="1400" strike="sngStrike" dirty="0" smtClean="0">
                <a:solidFill>
                  <a:srgbClr val="FFFF00"/>
                </a:solidFill>
              </a:rPr>
            </a:br>
            <a:r>
              <a:rPr lang="ru-RU" sz="1400" b="1" dirty="0" smtClean="0">
                <a:solidFill>
                  <a:srgbClr val="C00000"/>
                </a:solidFill>
              </a:rPr>
              <a:t>ДИНАМИЧНИ </a:t>
            </a:r>
            <a:r>
              <a:rPr lang="ru-RU" sz="1400" b="1" dirty="0">
                <a:solidFill>
                  <a:srgbClr val="C00000"/>
                </a:solidFill>
              </a:rPr>
              <a:t>РЕДОВЕ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800" dirty="0" err="1"/>
              <a:t>Изменението</a:t>
            </a:r>
            <a:r>
              <a:rPr lang="ru-RU" sz="1800" dirty="0"/>
              <a:t> на </a:t>
            </a:r>
            <a:r>
              <a:rPr lang="ru-RU" sz="1800" dirty="0" err="1"/>
              <a:t>въглеродния</a:t>
            </a:r>
            <a:r>
              <a:rPr lang="ru-RU" sz="1800" dirty="0"/>
              <a:t> оксид е динамичен </a:t>
            </a:r>
            <a:r>
              <a:rPr lang="ru-RU" sz="1800" dirty="0" err="1"/>
              <a:t>процес</a:t>
            </a:r>
            <a:r>
              <a:rPr lang="ru-RU" sz="1800" dirty="0"/>
              <a:t>. </a:t>
            </a:r>
            <a:r>
              <a:rPr lang="ru-RU" sz="1800" dirty="0" err="1"/>
              <a:t>Това</a:t>
            </a:r>
            <a:r>
              <a:rPr lang="ru-RU" sz="1800" dirty="0"/>
              <a:t> се </a:t>
            </a:r>
            <a:r>
              <a:rPr lang="ru-RU" sz="1800" dirty="0" err="1"/>
              <a:t>вижда</a:t>
            </a:r>
            <a:r>
              <a:rPr lang="ru-RU" sz="1800" dirty="0"/>
              <a:t> от фиг. 7.1 и 7.2.</a:t>
            </a:r>
            <a:br>
              <a:rPr lang="ru-RU" sz="1800" dirty="0"/>
            </a:br>
            <a:r>
              <a:rPr lang="ru-RU" sz="1800" dirty="0" err="1"/>
              <a:t>През</a:t>
            </a:r>
            <a:r>
              <a:rPr lang="ru-RU" sz="1800" dirty="0"/>
              <a:t> </a:t>
            </a:r>
            <a:r>
              <a:rPr lang="ru-RU" sz="1800" dirty="0" err="1"/>
              <a:t>месец</a:t>
            </a:r>
            <a:r>
              <a:rPr lang="ru-RU" sz="1800" dirty="0"/>
              <a:t> </a:t>
            </a:r>
            <a:r>
              <a:rPr lang="ru-RU" sz="1800" dirty="0" err="1"/>
              <a:t>януари</a:t>
            </a:r>
            <a:r>
              <a:rPr lang="ru-RU" sz="1800" dirty="0"/>
              <a:t> </a:t>
            </a:r>
            <a:r>
              <a:rPr lang="ru-RU" sz="1800" dirty="0" err="1"/>
              <a:t>отделни</a:t>
            </a:r>
            <a:r>
              <a:rPr lang="ru-RU" sz="1800" dirty="0"/>
              <a:t> </a:t>
            </a:r>
            <a:r>
              <a:rPr lang="ru-RU" sz="1800" dirty="0" err="1"/>
              <a:t>превишавания</a:t>
            </a:r>
            <a:r>
              <a:rPr lang="ru-RU" sz="1800" dirty="0"/>
              <a:t> над </a:t>
            </a:r>
            <a:r>
              <a:rPr lang="ru-RU" sz="1800" dirty="0" err="1"/>
              <a:t>средната</a:t>
            </a:r>
            <a:r>
              <a:rPr lang="ru-RU" sz="1800" dirty="0"/>
              <a:t> </a:t>
            </a:r>
            <a:r>
              <a:rPr lang="ru-RU" sz="1800" dirty="0" err="1"/>
              <a:t>стойност</a:t>
            </a:r>
            <a:r>
              <a:rPr lang="ru-RU" sz="1800" dirty="0"/>
              <a:t> </a:t>
            </a:r>
            <a:r>
              <a:rPr lang="ru-RU" sz="1800" dirty="0" err="1"/>
              <a:t>са</a:t>
            </a:r>
            <a:r>
              <a:rPr lang="ru-RU" sz="1800" dirty="0"/>
              <a:t> </a:t>
            </a:r>
            <a:r>
              <a:rPr lang="ru-RU" sz="1800" dirty="0" err="1"/>
              <a:t>малко</a:t>
            </a:r>
            <a:r>
              <a:rPr lang="ru-RU" sz="1800" dirty="0"/>
              <a:t> и то </a:t>
            </a:r>
            <a:r>
              <a:rPr lang="ru-RU" sz="1800" dirty="0" err="1"/>
              <a:t>предимно</a:t>
            </a:r>
            <a:r>
              <a:rPr lang="ru-RU" sz="1800" dirty="0"/>
              <a:t> </a:t>
            </a:r>
            <a:r>
              <a:rPr lang="ru-RU" sz="1800" dirty="0" err="1"/>
              <a:t>през</a:t>
            </a:r>
            <a:r>
              <a:rPr lang="ru-RU" sz="1800" dirty="0"/>
              <a:t> 2016 и 2017 г. Не се </a:t>
            </a:r>
            <a:r>
              <a:rPr lang="ru-RU" sz="1800" dirty="0" err="1"/>
              <a:t>установяват</a:t>
            </a:r>
            <a:r>
              <a:rPr lang="ru-RU" sz="1800" dirty="0"/>
              <a:t> </a:t>
            </a:r>
            <a:r>
              <a:rPr lang="ru-RU" sz="1800" dirty="0" err="1"/>
              <a:t>превишавания</a:t>
            </a:r>
            <a:r>
              <a:rPr lang="ru-RU" sz="1800" dirty="0"/>
              <a:t> на </a:t>
            </a:r>
            <a:r>
              <a:rPr lang="ru-RU" sz="1800" dirty="0" err="1"/>
              <a:t>нормата</a:t>
            </a:r>
            <a:r>
              <a:rPr lang="ru-RU" sz="1800" dirty="0" smtClean="0"/>
              <a:t>.</a:t>
            </a:r>
            <a:r>
              <a:rPr lang="en-US" sz="1800" dirty="0" smtClean="0"/>
              <a:t> </a:t>
            </a:r>
            <a:r>
              <a:rPr lang="ru-RU" sz="1800" dirty="0" smtClean="0"/>
              <a:t>В </a:t>
            </a:r>
            <a:r>
              <a:rPr lang="ru-RU" sz="1800" dirty="0"/>
              <a:t>сравнение с </a:t>
            </a:r>
            <a:r>
              <a:rPr lang="ru-RU" sz="1800" dirty="0" err="1"/>
              <a:t>другите</a:t>
            </a:r>
            <a:r>
              <a:rPr lang="ru-RU" sz="1800" dirty="0"/>
              <a:t> </a:t>
            </a:r>
            <a:r>
              <a:rPr lang="ru-RU" sz="1800" dirty="0" err="1"/>
              <a:t>замърсители</a:t>
            </a:r>
            <a:r>
              <a:rPr lang="ru-RU" sz="1800" dirty="0"/>
              <a:t> </a:t>
            </a:r>
            <a:r>
              <a:rPr lang="ru-RU" sz="1800" dirty="0" err="1"/>
              <a:t>като</a:t>
            </a:r>
            <a:r>
              <a:rPr lang="ru-RU" sz="1800" dirty="0"/>
              <a:t> серен диоксид, </a:t>
            </a:r>
            <a:r>
              <a:rPr lang="ru-RU" sz="1800" dirty="0" err="1"/>
              <a:t>азотен</a:t>
            </a:r>
            <a:r>
              <a:rPr lang="ru-RU" sz="1800" dirty="0"/>
              <a:t> диоксид и </a:t>
            </a:r>
            <a:r>
              <a:rPr lang="ru-RU" sz="1800" dirty="0" err="1"/>
              <a:t>азотен</a:t>
            </a:r>
            <a:r>
              <a:rPr lang="ru-RU" sz="1800" dirty="0"/>
              <a:t> </a:t>
            </a:r>
            <a:r>
              <a:rPr lang="ru-RU" sz="1800" dirty="0" err="1"/>
              <a:t>монооксид</a:t>
            </a:r>
            <a:r>
              <a:rPr lang="ru-RU" sz="1800" dirty="0"/>
              <a:t>, </a:t>
            </a:r>
            <a:r>
              <a:rPr lang="ru-RU" sz="1800" dirty="0" err="1"/>
              <a:t>фини</a:t>
            </a:r>
            <a:r>
              <a:rPr lang="ru-RU" sz="1800" dirty="0"/>
              <a:t> </a:t>
            </a:r>
            <a:r>
              <a:rPr lang="ru-RU" sz="1800" dirty="0" err="1"/>
              <a:t>прахови</a:t>
            </a:r>
            <a:r>
              <a:rPr lang="ru-RU" sz="1800" dirty="0"/>
              <a:t> </a:t>
            </a:r>
            <a:r>
              <a:rPr lang="ru-RU" sz="1800" dirty="0" err="1"/>
              <a:t>частици</a:t>
            </a:r>
            <a:r>
              <a:rPr lang="ru-RU" sz="1800" dirty="0"/>
              <a:t> ФПЧ2.5 И ФПЧ10, </a:t>
            </a:r>
            <a:r>
              <a:rPr lang="ru-RU" sz="1800" dirty="0" err="1"/>
              <a:t>променливостта</a:t>
            </a:r>
            <a:r>
              <a:rPr lang="ru-RU" sz="1800" dirty="0"/>
              <a:t> на </a:t>
            </a:r>
            <a:r>
              <a:rPr lang="ru-RU" sz="1800" dirty="0" err="1"/>
              <a:t>максималните</a:t>
            </a:r>
            <a:r>
              <a:rPr lang="ru-RU" sz="1800" dirty="0"/>
              <a:t> </a:t>
            </a:r>
            <a:r>
              <a:rPr lang="ru-RU" sz="1800" dirty="0" err="1"/>
              <a:t>средночасови</a:t>
            </a:r>
            <a:r>
              <a:rPr lang="ru-RU" sz="1800" dirty="0"/>
              <a:t> концентрации на </a:t>
            </a:r>
            <a:r>
              <a:rPr lang="ru-RU" sz="1800" dirty="0" err="1"/>
              <a:t>въглеродния</a:t>
            </a:r>
            <a:r>
              <a:rPr lang="ru-RU" sz="1800" dirty="0"/>
              <a:t> оксид </a:t>
            </a:r>
            <a:r>
              <a:rPr lang="ru-RU" sz="1800" dirty="0" err="1"/>
              <a:t>са</a:t>
            </a:r>
            <a:r>
              <a:rPr lang="ru-RU" sz="1800" dirty="0"/>
              <a:t> </a:t>
            </a:r>
            <a:r>
              <a:rPr lang="ru-RU" sz="1800" dirty="0" err="1"/>
              <a:t>значително</a:t>
            </a:r>
            <a:r>
              <a:rPr lang="ru-RU" sz="1800" dirty="0"/>
              <a:t> </a:t>
            </a:r>
            <a:r>
              <a:rPr lang="ru-RU" sz="1800" dirty="0" err="1"/>
              <a:t>по-малки</a:t>
            </a:r>
            <a:r>
              <a:rPr lang="ru-RU" sz="1800" dirty="0" smtClean="0"/>
              <a:t>.</a:t>
            </a:r>
            <a:r>
              <a:rPr lang="en-US" sz="1800" dirty="0" smtClean="0"/>
              <a:t> </a:t>
            </a:r>
            <a:r>
              <a:rPr lang="ru-RU" sz="1800" dirty="0" smtClean="0"/>
              <a:t>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10797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en-US" sz="1400" b="1" dirty="0"/>
              <a:t/>
            </a:r>
            <a:br>
              <a:rPr lang="en-US" sz="1400" b="1" dirty="0"/>
            </a:br>
            <a:r>
              <a:rPr lang="bg-BG" sz="1400" dirty="0" smtClean="0"/>
              <a:t>.</a:t>
            </a: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>Фиг</a:t>
            </a:r>
            <a:r>
              <a:rPr lang="ru-RU" sz="1400" b="1" dirty="0"/>
              <a:t>. 7.1. </a:t>
            </a:r>
            <a:r>
              <a:rPr lang="ru-RU" sz="1400" b="1" dirty="0" err="1"/>
              <a:t>Максимални</a:t>
            </a:r>
            <a:r>
              <a:rPr lang="ru-RU" sz="1400" b="1" dirty="0"/>
              <a:t> </a:t>
            </a:r>
            <a:r>
              <a:rPr lang="ru-RU" sz="1400" b="1" dirty="0" err="1"/>
              <a:t>средночасови</a:t>
            </a:r>
            <a:r>
              <a:rPr lang="ru-RU" sz="1400" b="1" dirty="0"/>
              <a:t> концентрации на </a:t>
            </a:r>
            <a:r>
              <a:rPr lang="ru-RU" sz="1400" b="1" dirty="0" err="1"/>
              <a:t>въглероден</a:t>
            </a:r>
            <a:r>
              <a:rPr lang="ru-RU" sz="1400" b="1" dirty="0"/>
              <a:t> оксид </a:t>
            </a:r>
            <a:r>
              <a:rPr lang="ru-RU" sz="1400" b="1" dirty="0" err="1"/>
              <a:t>през</a:t>
            </a:r>
            <a:r>
              <a:rPr lang="ru-RU" sz="1400" b="1" dirty="0"/>
              <a:t> </a:t>
            </a:r>
            <a:r>
              <a:rPr lang="ru-RU" sz="1400" b="1" dirty="0" err="1"/>
              <a:t>януари</a:t>
            </a:r>
            <a:r>
              <a:rPr lang="ru-RU" sz="1400" b="1" dirty="0"/>
              <a:t> 2016-2019 г. при норма за </a:t>
            </a:r>
            <a:r>
              <a:rPr lang="ru-RU" sz="1400" b="1" dirty="0" err="1"/>
              <a:t>опазване</a:t>
            </a:r>
            <a:r>
              <a:rPr lang="ru-RU" sz="1400" b="1" dirty="0"/>
              <a:t> на </a:t>
            </a:r>
            <a:r>
              <a:rPr lang="ru-RU" sz="1400" b="1" dirty="0" err="1"/>
              <a:t>човешкото</a:t>
            </a:r>
            <a:r>
              <a:rPr lang="ru-RU" sz="1400" b="1" dirty="0"/>
              <a:t> </a:t>
            </a:r>
            <a:r>
              <a:rPr lang="ru-RU" sz="1400" b="1" dirty="0" err="1"/>
              <a:t>здраве</a:t>
            </a:r>
            <a:r>
              <a:rPr lang="ru-RU" sz="1400" b="1" dirty="0"/>
              <a:t> 10 </a:t>
            </a:r>
            <a:r>
              <a:rPr lang="ru-RU" sz="1400" b="1" dirty="0" err="1"/>
              <a:t>mg</a:t>
            </a:r>
            <a:r>
              <a:rPr lang="ru-RU" sz="1400" b="1" dirty="0"/>
              <a:t>/m3  - </a:t>
            </a:r>
            <a:r>
              <a:rPr lang="ru-RU" sz="1400" b="1" dirty="0" err="1"/>
              <a:t>максимална</a:t>
            </a:r>
            <a:r>
              <a:rPr lang="ru-RU" sz="1400" b="1" dirty="0"/>
              <a:t> </a:t>
            </a:r>
            <a:r>
              <a:rPr lang="ru-RU" sz="1400" b="1" dirty="0" err="1"/>
              <a:t>осемчасова</a:t>
            </a:r>
            <a:r>
              <a:rPr lang="ru-RU" sz="1400" b="1" dirty="0"/>
              <a:t> </a:t>
            </a:r>
            <a:r>
              <a:rPr lang="ru-RU" sz="1400" b="1" dirty="0" err="1"/>
              <a:t>средна</a:t>
            </a:r>
            <a:r>
              <a:rPr lang="ru-RU" sz="1400" b="1" dirty="0"/>
              <a:t> </a:t>
            </a:r>
            <a:r>
              <a:rPr lang="ru-RU" sz="1400" b="1" dirty="0" err="1"/>
              <a:t>стойност</a:t>
            </a:r>
            <a:r>
              <a:rPr lang="ru-RU" sz="1400" b="1" dirty="0"/>
              <a:t> в </a:t>
            </a:r>
            <a:r>
              <a:rPr lang="ru-RU" sz="1400" b="1" dirty="0" err="1"/>
              <a:t>денонощие</a:t>
            </a: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Фиг</a:t>
            </a:r>
            <a:r>
              <a:rPr lang="ru-RU" sz="1400" b="1" dirty="0"/>
              <a:t>. 7.2. </a:t>
            </a:r>
            <a:r>
              <a:rPr lang="ru-RU" sz="1400" b="1" dirty="0" err="1"/>
              <a:t>Максимални</a:t>
            </a:r>
            <a:r>
              <a:rPr lang="ru-RU" sz="1400" b="1" dirty="0"/>
              <a:t> </a:t>
            </a:r>
            <a:r>
              <a:rPr lang="ru-RU" sz="1400" b="1" dirty="0" err="1"/>
              <a:t>средночасови</a:t>
            </a:r>
            <a:r>
              <a:rPr lang="ru-RU" sz="1400" b="1" dirty="0"/>
              <a:t> концентрации на </a:t>
            </a:r>
            <a:r>
              <a:rPr lang="ru-RU" sz="1400" b="1" dirty="0" err="1"/>
              <a:t>въглероден</a:t>
            </a:r>
            <a:r>
              <a:rPr lang="ru-RU" sz="1400" b="1" dirty="0"/>
              <a:t> оксид </a:t>
            </a:r>
            <a:r>
              <a:rPr lang="ru-RU" sz="1400" b="1" dirty="0" err="1"/>
              <a:t>през</a:t>
            </a:r>
            <a:r>
              <a:rPr lang="ru-RU" sz="1400" b="1" dirty="0"/>
              <a:t> юли 2016-2019 г. при норма за </a:t>
            </a:r>
            <a:r>
              <a:rPr lang="ru-RU" sz="1400" b="1" dirty="0" err="1"/>
              <a:t>опазване</a:t>
            </a:r>
            <a:r>
              <a:rPr lang="ru-RU" sz="1400" b="1" dirty="0"/>
              <a:t> на </a:t>
            </a:r>
            <a:r>
              <a:rPr lang="ru-RU" sz="1400" b="1" dirty="0" err="1"/>
              <a:t>човешкото</a:t>
            </a:r>
            <a:r>
              <a:rPr lang="ru-RU" sz="1400" b="1" dirty="0"/>
              <a:t> </a:t>
            </a:r>
            <a:r>
              <a:rPr lang="ru-RU" sz="1400" b="1" dirty="0" err="1"/>
              <a:t>здраве</a:t>
            </a:r>
            <a:r>
              <a:rPr lang="ru-RU" sz="1400" b="1" dirty="0"/>
              <a:t> 10 </a:t>
            </a:r>
            <a:r>
              <a:rPr lang="ru-RU" sz="1400" b="1" dirty="0" err="1"/>
              <a:t>mg</a:t>
            </a:r>
            <a:r>
              <a:rPr lang="ru-RU" sz="1400" b="1" dirty="0"/>
              <a:t>/m3  - </a:t>
            </a:r>
            <a:r>
              <a:rPr lang="ru-RU" sz="1400" b="1" dirty="0" err="1"/>
              <a:t>максимална</a:t>
            </a:r>
            <a:r>
              <a:rPr lang="ru-RU" sz="1400" b="1" dirty="0"/>
              <a:t> </a:t>
            </a:r>
            <a:r>
              <a:rPr lang="ru-RU" sz="1400" b="1" dirty="0" err="1"/>
              <a:t>осемчасова</a:t>
            </a:r>
            <a:r>
              <a:rPr lang="ru-RU" sz="1400" b="1" dirty="0"/>
              <a:t> </a:t>
            </a:r>
            <a:r>
              <a:rPr lang="ru-RU" sz="1400" b="1" dirty="0" err="1"/>
              <a:t>средна</a:t>
            </a:r>
            <a:r>
              <a:rPr lang="ru-RU" sz="1400" b="1" dirty="0"/>
              <a:t> </a:t>
            </a:r>
            <a:r>
              <a:rPr lang="ru-RU" sz="1400" b="1" dirty="0" err="1"/>
              <a:t>стойност</a:t>
            </a:r>
            <a:r>
              <a:rPr lang="ru-RU" sz="1400" b="1" dirty="0"/>
              <a:t> в </a:t>
            </a:r>
            <a:r>
              <a:rPr lang="ru-RU" sz="1400" b="1" dirty="0" err="1" smtClean="0"/>
              <a:t>денонощие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endParaRPr lang="ru-RU" sz="14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244" y="116632"/>
            <a:ext cx="6124575" cy="28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649" y="3429000"/>
            <a:ext cx="6124575" cy="28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053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en-US" sz="1400" b="1" dirty="0"/>
              <a:t/>
            </a:r>
            <a:br>
              <a:rPr lang="en-US" sz="1400" b="1" dirty="0"/>
            </a:br>
            <a:r>
              <a:rPr lang="bg-BG" sz="1400" dirty="0" smtClean="0"/>
              <a:t>.</a:t>
            </a: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bg-BG" sz="1400" b="1" dirty="0">
                <a:solidFill>
                  <a:srgbClr val="C00000"/>
                </a:solidFill>
              </a:rPr>
              <a:t>НОРМАТА  ЗА ОПАЗВАНЕ НА ЧОВЕШКОТО ЗДРАВЕ Е </a:t>
            </a:r>
            <a:r>
              <a:rPr lang="bg-BG" sz="1400" b="1" dirty="0" smtClean="0">
                <a:solidFill>
                  <a:srgbClr val="C00000"/>
                </a:solidFill>
              </a:rPr>
              <a:t>СПАЗЕНА</a:t>
            </a:r>
            <a:r>
              <a:rPr lang="en-US" sz="1400" b="1" dirty="0" smtClean="0">
                <a:solidFill>
                  <a:srgbClr val="C00000"/>
                </a:solidFill>
              </a:rPr>
              <a:t>!</a:t>
            </a:r>
            <a:r>
              <a:rPr lang="ru-RU" sz="1600" b="1" dirty="0">
                <a:solidFill>
                  <a:srgbClr val="C00000"/>
                </a:solidFill>
              </a:rPr>
              <a:t/>
            </a:r>
            <a:br>
              <a:rPr lang="ru-RU" sz="1600" b="1" dirty="0">
                <a:solidFill>
                  <a:srgbClr val="C00000"/>
                </a:solidFill>
              </a:rPr>
            </a:br>
            <a:r>
              <a:rPr lang="ru-RU" sz="1400" b="1" dirty="0" smtClean="0">
                <a:solidFill>
                  <a:srgbClr val="C00000"/>
                </a:solidFill>
              </a:rPr>
              <a:t/>
            </a:r>
            <a:br>
              <a:rPr lang="ru-RU" sz="1400" b="1" dirty="0" smtClean="0">
                <a:solidFill>
                  <a:srgbClr val="C00000"/>
                </a:solidFill>
              </a:rPr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bg-BG" sz="1400" b="1" dirty="0" smtClean="0">
                <a:solidFill>
                  <a:srgbClr val="C00000"/>
                </a:solidFill>
              </a:rPr>
              <a:t>НОРМАТА  </a:t>
            </a:r>
            <a:r>
              <a:rPr lang="bg-BG" sz="1400" b="1" dirty="0">
                <a:solidFill>
                  <a:srgbClr val="C00000"/>
                </a:solidFill>
              </a:rPr>
              <a:t>ЗА ОПАЗВАНЕ НА ЧОВЕШКОТО ЗДРАВЕ Е СПАЗЕНА</a:t>
            </a:r>
            <a:r>
              <a:rPr lang="ru-RU" sz="1400" b="1" dirty="0" smtClean="0">
                <a:solidFill>
                  <a:srgbClr val="C00000"/>
                </a:solidFill>
              </a:rPr>
              <a:t/>
            </a:r>
            <a:br>
              <a:rPr lang="ru-RU" sz="1400" b="1" dirty="0" smtClean="0">
                <a:solidFill>
                  <a:srgbClr val="C00000"/>
                </a:solidFill>
              </a:rPr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endParaRPr lang="ru-RU" sz="14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861" y="188640"/>
            <a:ext cx="577215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960" y="3482808"/>
            <a:ext cx="5797451" cy="255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80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bg-BG" sz="1800" b="1" dirty="0" smtClean="0">
                <a:solidFill>
                  <a:srgbClr val="C00000"/>
                </a:solidFill>
              </a:rPr>
              <a:t>8. </a:t>
            </a:r>
            <a:r>
              <a:rPr lang="bg-BG" sz="1800" b="1" dirty="0">
                <a:solidFill>
                  <a:srgbClr val="C00000"/>
                </a:solidFill>
              </a:rPr>
              <a:t>ЗАМЪРСЯВАНЕ С ОЗОН</a:t>
            </a:r>
            <a:r>
              <a:rPr lang="bg-BG" sz="1800" dirty="0"/>
              <a:t/>
            </a:r>
            <a:br>
              <a:rPr lang="bg-BG" sz="1800" dirty="0"/>
            </a:br>
            <a:r>
              <a:rPr lang="bg-BG" sz="1800" dirty="0"/>
              <a:t>Озонът (О</a:t>
            </a:r>
            <a:r>
              <a:rPr lang="bg-BG" sz="1800" baseline="-25000" dirty="0"/>
              <a:t>3</a:t>
            </a:r>
            <a:r>
              <a:rPr lang="bg-BG" sz="1800" dirty="0"/>
              <a:t>) е форма на съществуване на кислорода в атмосферата. </a:t>
            </a:r>
            <a:br>
              <a:rPr lang="bg-BG" sz="1800" dirty="0"/>
            </a:br>
            <a:r>
              <a:rPr lang="bg-BG" sz="1800" dirty="0"/>
              <a:t>В приземния слой кислородът е практически само под формата на молекули. В много малки количества молекулите се разпадат до атоми. Бързо протича обратно съединение на атомите в молекули. Поради това концентрацията на атомите на кислорода в тропосферата е много малка.</a:t>
            </a:r>
            <a:br>
              <a:rPr lang="bg-BG" sz="1800" dirty="0"/>
            </a:br>
            <a:r>
              <a:rPr lang="bg-BG" sz="1800" dirty="0"/>
              <a:t>Под действие на космическите и ултравиолетови лъчения в стратосферата молекулите на кислорода се </a:t>
            </a:r>
            <a:r>
              <a:rPr lang="bg-BG" sz="1800" dirty="0" err="1"/>
              <a:t>дисасоциират</a:t>
            </a:r>
            <a:r>
              <a:rPr lang="bg-BG" sz="1800" dirty="0"/>
              <a:t> на два атома кислород. Те участват в образуването на атмосферния озон. </a:t>
            </a:r>
            <a:br>
              <a:rPr lang="bg-BG" sz="1800" dirty="0"/>
            </a:br>
            <a:r>
              <a:rPr lang="bg-BG" sz="1800" dirty="0"/>
              <a:t>С увеличаване на височината в атмосферата ултравиолетовите лъчения са </a:t>
            </a:r>
            <a:r>
              <a:rPr lang="bg-BG" sz="1800" dirty="0" err="1"/>
              <a:t>по-интезивни</a:t>
            </a:r>
            <a:r>
              <a:rPr lang="bg-BG" sz="1800" dirty="0"/>
              <a:t> и поради това съдържанието на озон се увеличава. </a:t>
            </a:r>
            <a:r>
              <a:rPr lang="bg-BG" sz="1800" dirty="0" smtClean="0"/>
              <a:t>Озонът </a:t>
            </a:r>
            <a:r>
              <a:rPr lang="bg-BG" sz="1800" dirty="0"/>
              <a:t>е силен окислител. Може да реагира с широк спектър от клетъчни компоненти и биологични материали. Влияе на тъканите на дихателните пътища или на белите дробове. Озонът е с висока реактивност. Поразява белодробните тъкани. </a:t>
            </a:r>
            <a:r>
              <a:rPr lang="bg-BG" sz="1800" dirty="0" smtClean="0"/>
              <a:t>На </a:t>
            </a:r>
            <a:r>
              <a:rPr lang="bg-BG" sz="1800" dirty="0"/>
              <a:t>клетъчно ниво предизвиква редица увреждания. В мембраните белтъчините се окисляват</a:t>
            </a:r>
            <a:r>
              <a:rPr lang="bg-BG" sz="1800" dirty="0" smtClean="0"/>
              <a:t>.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bg-BG" sz="1800" dirty="0"/>
              <a:t>Анализът на графиките на динамичните редове показва, че през януари няма превишавания на нормата от 120 µg/m</a:t>
            </a:r>
            <a:r>
              <a:rPr lang="bg-BG" sz="1800" baseline="30000" dirty="0"/>
              <a:t>3</a:t>
            </a:r>
            <a:r>
              <a:rPr lang="bg-BG" sz="1800" dirty="0"/>
              <a:t>. Отделни превишавания се установяват през юли. Това е очаквано, тъй като през летните месеци концентрацията на озон се повишава. Поради това са и нормите за растителността, които са ориентиране за лятото.</a:t>
            </a:r>
            <a:br>
              <a:rPr lang="bg-BG" sz="1800" dirty="0"/>
            </a:br>
            <a:r>
              <a:rPr lang="bg-BG" sz="1800" dirty="0"/>
              <a:t/>
            </a:r>
            <a:br>
              <a:rPr lang="bg-BG" sz="18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62143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en-US" sz="1400" b="1" dirty="0"/>
              <a:t/>
            </a:r>
            <a:br>
              <a:rPr lang="en-US" sz="1400" b="1" dirty="0"/>
            </a:br>
            <a:r>
              <a:rPr lang="bg-BG" sz="1400" dirty="0" smtClean="0"/>
              <a:t>.</a:t>
            </a: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ru-RU" sz="1400" b="1" dirty="0"/>
              <a:t>Фиг. 43. </a:t>
            </a:r>
            <a:r>
              <a:rPr lang="ru-RU" sz="1400" b="1" dirty="0" err="1"/>
              <a:t>Динамични</a:t>
            </a:r>
            <a:r>
              <a:rPr lang="ru-RU" sz="1400" b="1" dirty="0"/>
              <a:t> </a:t>
            </a:r>
            <a:r>
              <a:rPr lang="ru-RU" sz="1400" b="1" dirty="0" err="1"/>
              <a:t>редове</a:t>
            </a:r>
            <a:r>
              <a:rPr lang="ru-RU" sz="1400" b="1" dirty="0"/>
              <a:t> на </a:t>
            </a:r>
            <a:r>
              <a:rPr lang="ru-RU" sz="1400" b="1" dirty="0" err="1"/>
              <a:t>максимални</a:t>
            </a:r>
            <a:r>
              <a:rPr lang="ru-RU" sz="1400" b="1" dirty="0"/>
              <a:t> </a:t>
            </a:r>
            <a:r>
              <a:rPr lang="ru-RU" sz="1400" b="1" dirty="0" err="1"/>
              <a:t>средночасови</a:t>
            </a:r>
            <a:r>
              <a:rPr lang="ru-RU" sz="1400" b="1" dirty="0"/>
              <a:t> концентрации на озон </a:t>
            </a:r>
            <a:r>
              <a:rPr lang="ru-RU" sz="1400" b="1" dirty="0" err="1"/>
              <a:t>през</a:t>
            </a:r>
            <a:r>
              <a:rPr lang="ru-RU" sz="1400" b="1" dirty="0"/>
              <a:t> </a:t>
            </a:r>
            <a:r>
              <a:rPr lang="ru-RU" sz="1400" b="1" dirty="0" err="1"/>
              <a:t>януари</a:t>
            </a:r>
            <a:r>
              <a:rPr lang="ru-RU" sz="1400" b="1" dirty="0"/>
              <a:t>  2016-2019 г</a:t>
            </a:r>
            <a:r>
              <a:rPr lang="ru-RU" sz="1400" b="1" dirty="0" smtClean="0"/>
              <a:t>.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bg-BG" sz="1800" dirty="0" smtClean="0"/>
              <a:t>В </a:t>
            </a:r>
            <a:r>
              <a:rPr lang="bg-BG" sz="1800" dirty="0"/>
              <a:t>следващата стъпка на анализа графично са построени динамичните редове. При анализа на концентрациите на озон като норми са приети дългосрочните целеви норми (ДЦН) и долни оценъчни прагове (ДОП) за опазване на човешкото здраве. ДЦН/ДОП се определят като максимална 8-часова средна стойност в рамките на денонощието  - 120 µg/m</a:t>
            </a:r>
            <a:r>
              <a:rPr lang="bg-BG" sz="1800" baseline="30000" dirty="0"/>
              <a:t>3</a:t>
            </a:r>
            <a:r>
              <a:rPr lang="bg-BG" sz="1800" dirty="0"/>
              <a:t>. </a:t>
            </a:r>
            <a:r>
              <a:rPr lang="bg-BG" sz="1400" dirty="0"/>
              <a:t/>
            </a:r>
            <a:br>
              <a:rPr lang="bg-BG" sz="1400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>Фиг</a:t>
            </a:r>
            <a:r>
              <a:rPr lang="ru-RU" sz="1400" b="1" dirty="0"/>
              <a:t>. 44. </a:t>
            </a:r>
            <a:r>
              <a:rPr lang="ru-RU" sz="1400" b="1" dirty="0" err="1"/>
              <a:t>Динамични</a:t>
            </a:r>
            <a:r>
              <a:rPr lang="ru-RU" sz="1400" b="1" dirty="0"/>
              <a:t> </a:t>
            </a:r>
            <a:r>
              <a:rPr lang="ru-RU" sz="1400" b="1" dirty="0" err="1"/>
              <a:t>редове</a:t>
            </a:r>
            <a:r>
              <a:rPr lang="ru-RU" sz="1400" b="1" dirty="0"/>
              <a:t> на </a:t>
            </a:r>
            <a:r>
              <a:rPr lang="ru-RU" sz="1400" b="1" dirty="0" err="1"/>
              <a:t>максимални</a:t>
            </a:r>
            <a:r>
              <a:rPr lang="ru-RU" sz="1400" b="1" dirty="0"/>
              <a:t> </a:t>
            </a:r>
            <a:r>
              <a:rPr lang="ru-RU" sz="1400" b="1" dirty="0" err="1"/>
              <a:t>средночасови</a:t>
            </a:r>
            <a:r>
              <a:rPr lang="ru-RU" sz="1400" b="1" dirty="0"/>
              <a:t> концентрации на озон </a:t>
            </a:r>
            <a:r>
              <a:rPr lang="ru-RU" sz="1400" b="1" dirty="0" err="1"/>
              <a:t>през</a:t>
            </a:r>
            <a:r>
              <a:rPr lang="ru-RU" sz="1400" b="1" dirty="0"/>
              <a:t> юли 2016-2019 </a:t>
            </a:r>
            <a:r>
              <a:rPr lang="ru-RU" sz="1400" b="1" dirty="0" smtClean="0"/>
              <a:t>г</a:t>
            </a:r>
            <a:br>
              <a:rPr lang="ru-RU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endParaRPr lang="ru-RU" sz="14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563" y="260648"/>
            <a:ext cx="5486400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968" y="4256458"/>
            <a:ext cx="4950296" cy="2268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902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en-US" sz="1400" b="1" dirty="0"/>
              <a:t/>
            </a:r>
            <a:br>
              <a:rPr lang="en-US" sz="1400" b="1" dirty="0"/>
            </a:br>
            <a:r>
              <a:rPr lang="bg-BG" sz="1400" dirty="0" smtClean="0"/>
              <a:t>.</a:t>
            </a: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bg-BG" sz="1400" b="1" dirty="0" smtClean="0">
                <a:solidFill>
                  <a:srgbClr val="C00000"/>
                </a:solidFill>
              </a:rPr>
              <a:t>ДЪЛГОСРОЧНАТА </a:t>
            </a:r>
            <a:r>
              <a:rPr lang="bg-BG" sz="1400" b="1" dirty="0">
                <a:solidFill>
                  <a:srgbClr val="C00000"/>
                </a:solidFill>
              </a:rPr>
              <a:t>ЦЕЛЕВА НОРМА /ДОЛЕН ОЦЕНЪЧЕН ПРАГ ЗА ОПАЗВАНЕ НА ЧОВЕШКОТО ЗДРАВЕ Е </a:t>
            </a:r>
            <a:r>
              <a:rPr lang="bg-BG" sz="1400" b="1" dirty="0" smtClean="0">
                <a:solidFill>
                  <a:srgbClr val="C00000"/>
                </a:solidFill>
              </a:rPr>
              <a:t>СПАЗЕНА</a:t>
            </a:r>
            <a:r>
              <a:rPr lang="en-US" sz="1400" dirty="0">
                <a:solidFill>
                  <a:srgbClr val="C00000"/>
                </a:solidFill>
              </a:rPr>
              <a:t>!</a:t>
            </a:r>
            <a:r>
              <a:rPr lang="bg-BG" sz="1400" dirty="0">
                <a:solidFill>
                  <a:srgbClr val="C00000"/>
                </a:solidFill>
              </a:rPr>
              <a:t/>
            </a:r>
            <a:br>
              <a:rPr lang="bg-BG" sz="1400" dirty="0">
                <a:solidFill>
                  <a:srgbClr val="C00000"/>
                </a:solidFill>
              </a:rPr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>
                <a:solidFill>
                  <a:srgbClr val="C00000"/>
                </a:solidFill>
              </a:rPr>
              <a:t>ДЪЛГОСРОЧНАТА ЦЕЛЕВА НОРМА /ДОЛЕН ОЦЕНЪЧЕН ПРАГ ЗА ОПАЗВАНЕ НА ЧОВЕШКОТО ЗДРАВЕ Е </a:t>
            </a:r>
            <a:r>
              <a:rPr lang="ru-RU" sz="1400" b="1" dirty="0" smtClean="0">
                <a:solidFill>
                  <a:srgbClr val="C00000"/>
                </a:solidFill>
              </a:rPr>
              <a:t>СПАЗЕНА</a:t>
            </a:r>
            <a:r>
              <a:rPr lang="en-US" sz="1400" b="1" dirty="0" smtClean="0">
                <a:solidFill>
                  <a:srgbClr val="C00000"/>
                </a:solidFill>
              </a:rPr>
              <a:t>!</a:t>
            </a:r>
            <a:r>
              <a:rPr lang="ru-RU" sz="1400" b="1" dirty="0" smtClean="0">
                <a:solidFill>
                  <a:srgbClr val="C00000"/>
                </a:solidFill>
              </a:rPr>
              <a:t/>
            </a:r>
            <a:br>
              <a:rPr lang="ru-RU" sz="1400" b="1" dirty="0" smtClean="0">
                <a:solidFill>
                  <a:srgbClr val="C00000"/>
                </a:solidFill>
              </a:rPr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endParaRPr lang="ru-RU" sz="14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338" y="116632"/>
            <a:ext cx="5267325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488" y="3212976"/>
            <a:ext cx="5915025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99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ru-RU" sz="1800" b="1" dirty="0" smtClean="0">
                <a:solidFill>
                  <a:srgbClr val="C00000"/>
                </a:solidFill>
              </a:rPr>
              <a:t>9.  </a:t>
            </a:r>
            <a:r>
              <a:rPr lang="ru-RU" sz="1800" b="1" dirty="0">
                <a:solidFill>
                  <a:srgbClr val="C00000"/>
                </a:solidFill>
              </a:rPr>
              <a:t>ВРЕМЕ НА ПОЯВЯВАНЕ НА МАКСИМАЛНИТЕ СРЕДНОЧАСОВИ КОНЦЕНТРАЦИИ</a:t>
            </a: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err="1"/>
              <a:t>Времето</a:t>
            </a:r>
            <a:r>
              <a:rPr lang="ru-RU" sz="1800" b="1" dirty="0"/>
              <a:t> на </a:t>
            </a:r>
            <a:r>
              <a:rPr lang="ru-RU" sz="1800" b="1" dirty="0" err="1"/>
              <a:t>появяване</a:t>
            </a:r>
            <a:r>
              <a:rPr lang="ru-RU" sz="1800" b="1" dirty="0"/>
              <a:t> на </a:t>
            </a:r>
            <a:r>
              <a:rPr lang="ru-RU" sz="1800" b="1" dirty="0" err="1"/>
              <a:t>максималните</a:t>
            </a:r>
            <a:r>
              <a:rPr lang="ru-RU" sz="1800" b="1" dirty="0"/>
              <a:t> </a:t>
            </a:r>
            <a:r>
              <a:rPr lang="ru-RU" sz="1800" b="1" dirty="0" err="1"/>
              <a:t>средночасони</a:t>
            </a:r>
            <a:r>
              <a:rPr lang="ru-RU" sz="1800" b="1" dirty="0"/>
              <a:t> концентрации в </a:t>
            </a:r>
            <a:r>
              <a:rPr lang="ru-RU" sz="1800" b="1" dirty="0" err="1"/>
              <a:t>базата</a:t>
            </a:r>
            <a:r>
              <a:rPr lang="ru-RU" sz="1800" b="1" dirty="0"/>
              <a:t> </a:t>
            </a:r>
            <a:r>
              <a:rPr lang="ru-RU" sz="1800" b="1" dirty="0" err="1"/>
              <a:t>данни</a:t>
            </a:r>
            <a:r>
              <a:rPr lang="ru-RU" sz="1800" b="1" dirty="0"/>
              <a:t>, </a:t>
            </a:r>
            <a:r>
              <a:rPr lang="ru-RU" sz="1800" b="1" dirty="0" err="1"/>
              <a:t>предоставена</a:t>
            </a:r>
            <a:r>
              <a:rPr lang="ru-RU" sz="1800" b="1" dirty="0"/>
              <a:t> от </a:t>
            </a:r>
            <a:r>
              <a:rPr lang="ru-RU" sz="1800" b="1" dirty="0" err="1"/>
              <a:t>Изпълнителната</a:t>
            </a:r>
            <a:r>
              <a:rPr lang="ru-RU" sz="1800" b="1" dirty="0"/>
              <a:t> </a:t>
            </a:r>
            <a:r>
              <a:rPr lang="ru-RU" sz="1800" b="1" dirty="0" err="1"/>
              <a:t>агенция</a:t>
            </a:r>
            <a:r>
              <a:rPr lang="ru-RU" sz="1800" b="1" dirty="0"/>
              <a:t> по </a:t>
            </a:r>
            <a:r>
              <a:rPr lang="ru-RU" sz="1800" b="1" dirty="0" err="1"/>
              <a:t>околната</a:t>
            </a:r>
            <a:r>
              <a:rPr lang="ru-RU" sz="1800" b="1" dirty="0"/>
              <a:t> среда, е </a:t>
            </a:r>
            <a:r>
              <a:rPr lang="ru-RU" sz="1800" b="1" dirty="0" err="1"/>
              <a:t>като</a:t>
            </a:r>
            <a:r>
              <a:rPr lang="ru-RU" sz="1800" b="1" dirty="0"/>
              <a:t> дискретна случайна величина. </a:t>
            </a:r>
            <a:r>
              <a:rPr lang="ru-RU" sz="1800" b="1" dirty="0" err="1" smtClean="0"/>
              <a:t>Установените</a:t>
            </a:r>
            <a:r>
              <a:rPr lang="ru-RU" sz="1800" b="1" dirty="0" smtClean="0"/>
              <a:t> </a:t>
            </a:r>
            <a:r>
              <a:rPr lang="ru-RU" sz="1800" b="1" dirty="0"/>
              <a:t>след обработка на данните резултати са дадени в таблица 9.1,  9.2 и 9.3.</a:t>
            </a:r>
            <a:br>
              <a:rPr lang="ru-RU" sz="1800" b="1" dirty="0"/>
            </a:br>
            <a:r>
              <a:rPr lang="ru-RU" sz="1800" b="1" dirty="0" err="1"/>
              <a:t>Прави</a:t>
            </a:r>
            <a:r>
              <a:rPr lang="ru-RU" sz="1800" b="1" dirty="0"/>
              <a:t> впечатления, че </a:t>
            </a:r>
            <a:r>
              <a:rPr lang="ru-RU" sz="1800" b="1" dirty="0" err="1"/>
              <a:t>равномерните</a:t>
            </a:r>
            <a:r>
              <a:rPr lang="ru-RU" sz="1800" b="1" dirty="0"/>
              <a:t> </a:t>
            </a:r>
            <a:r>
              <a:rPr lang="ru-RU" sz="1800" b="1" dirty="0" err="1"/>
              <a:t>теоретни</a:t>
            </a:r>
            <a:r>
              <a:rPr lang="ru-RU" sz="1800" b="1" dirty="0"/>
              <a:t> </a:t>
            </a:r>
            <a:r>
              <a:rPr lang="ru-RU" sz="1800" b="1" dirty="0" err="1"/>
              <a:t>разпределения</a:t>
            </a:r>
            <a:r>
              <a:rPr lang="ru-RU" sz="1800" b="1" dirty="0"/>
              <a:t> (</a:t>
            </a:r>
            <a:r>
              <a:rPr lang="ru-RU" sz="1800" b="1" dirty="0" err="1"/>
              <a:t>разпределения</a:t>
            </a:r>
            <a:r>
              <a:rPr lang="ru-RU" sz="1800" b="1" dirty="0"/>
              <a:t> на </a:t>
            </a:r>
            <a:r>
              <a:rPr lang="ru-RU" sz="1800" b="1" dirty="0" err="1"/>
              <a:t>равната</a:t>
            </a:r>
            <a:r>
              <a:rPr lang="ru-RU" sz="1800" b="1" dirty="0"/>
              <a:t> </a:t>
            </a:r>
            <a:r>
              <a:rPr lang="ru-RU" sz="1800" b="1" dirty="0" err="1"/>
              <a:t>вероятност</a:t>
            </a:r>
            <a:r>
              <a:rPr lang="ru-RU" sz="1800" b="1" dirty="0"/>
              <a:t>) </a:t>
            </a:r>
            <a:r>
              <a:rPr lang="ru-RU" sz="1800" b="1" dirty="0" err="1"/>
              <a:t>са</a:t>
            </a:r>
            <a:r>
              <a:rPr lang="ru-RU" sz="1800" b="1" dirty="0"/>
              <a:t> </a:t>
            </a:r>
            <a:r>
              <a:rPr lang="ru-RU" sz="1800" b="1" dirty="0" err="1"/>
              <a:t>валидни</a:t>
            </a:r>
            <a:r>
              <a:rPr lang="ru-RU" sz="1800" b="1" dirty="0"/>
              <a:t> за </a:t>
            </a:r>
            <a:r>
              <a:rPr lang="ru-RU" sz="1800" b="1" dirty="0" err="1"/>
              <a:t>зъмърсяването</a:t>
            </a:r>
            <a:r>
              <a:rPr lang="ru-RU" sz="1800" b="1" dirty="0"/>
              <a:t> </a:t>
            </a:r>
            <a:r>
              <a:rPr lang="ru-RU" sz="1800" b="1" dirty="0" err="1"/>
              <a:t>със</a:t>
            </a:r>
            <a:r>
              <a:rPr lang="ru-RU" sz="1800" b="1" dirty="0"/>
              <a:t> серен диоксид, с </a:t>
            </a:r>
            <a:r>
              <a:rPr lang="ru-RU" sz="1800" b="1" dirty="0" err="1"/>
              <a:t>фини</a:t>
            </a:r>
            <a:r>
              <a:rPr lang="ru-RU" sz="1800" b="1" dirty="0"/>
              <a:t> </a:t>
            </a:r>
            <a:r>
              <a:rPr lang="ru-RU" sz="1800" b="1" dirty="0" err="1"/>
              <a:t>прахови</a:t>
            </a:r>
            <a:r>
              <a:rPr lang="ru-RU" sz="1800" b="1" dirty="0"/>
              <a:t> </a:t>
            </a:r>
            <a:r>
              <a:rPr lang="ru-RU" sz="1800" b="1" dirty="0" err="1"/>
              <a:t>частици</a:t>
            </a:r>
            <a:r>
              <a:rPr lang="ru-RU" sz="1800" b="1" dirty="0"/>
              <a:t> ФПЧ2.5 и за </a:t>
            </a:r>
            <a:r>
              <a:rPr lang="ru-RU" sz="1800" b="1" dirty="0" err="1"/>
              <a:t>въглероден</a:t>
            </a:r>
            <a:r>
              <a:rPr lang="ru-RU" sz="1800" b="1" dirty="0"/>
              <a:t> оксид.</a:t>
            </a:r>
            <a:br>
              <a:rPr lang="ru-RU" sz="1800" b="1" dirty="0"/>
            </a:br>
            <a:r>
              <a:rPr lang="ru-RU" sz="1800" b="1" dirty="0" err="1"/>
              <a:t>Теоретичното</a:t>
            </a:r>
            <a:r>
              <a:rPr lang="ru-RU" sz="1800" b="1" dirty="0"/>
              <a:t> </a:t>
            </a:r>
            <a:r>
              <a:rPr lang="ru-RU" sz="1800" b="1" dirty="0" err="1"/>
              <a:t>разпределение</a:t>
            </a:r>
            <a:r>
              <a:rPr lang="ru-RU" sz="1800" b="1" dirty="0"/>
              <a:t> на </a:t>
            </a:r>
            <a:r>
              <a:rPr lang="ru-RU" sz="1800" b="1" dirty="0" err="1"/>
              <a:t>азотния</a:t>
            </a:r>
            <a:r>
              <a:rPr lang="ru-RU" sz="1800" b="1" dirty="0"/>
              <a:t> диоксид е на </a:t>
            </a:r>
            <a:r>
              <a:rPr lang="ru-RU" sz="1800" b="1" dirty="0" err="1"/>
              <a:t>Поасон</a:t>
            </a:r>
            <a:r>
              <a:rPr lang="ru-RU" sz="1800" b="1" dirty="0"/>
              <a:t>,  на </a:t>
            </a:r>
            <a:r>
              <a:rPr lang="ru-RU" sz="1800" b="1" dirty="0" err="1"/>
              <a:t>азотния</a:t>
            </a:r>
            <a:r>
              <a:rPr lang="ru-RU" sz="1800" b="1" dirty="0"/>
              <a:t> </a:t>
            </a:r>
            <a:r>
              <a:rPr lang="ru-RU" sz="1800" b="1" dirty="0" err="1"/>
              <a:t>монооксид</a:t>
            </a:r>
            <a:r>
              <a:rPr lang="ru-RU" sz="1800" b="1" dirty="0"/>
              <a:t> - </a:t>
            </a:r>
            <a:r>
              <a:rPr lang="ru-RU" sz="1800" b="1" dirty="0" err="1"/>
              <a:t>отрицателно</a:t>
            </a:r>
            <a:r>
              <a:rPr lang="ru-RU" sz="1800" b="1" dirty="0"/>
              <a:t> </a:t>
            </a:r>
            <a:r>
              <a:rPr lang="ru-RU" sz="1800" b="1" dirty="0" err="1"/>
              <a:t>биномно</a:t>
            </a:r>
            <a:r>
              <a:rPr lang="ru-RU" sz="1800" b="1" dirty="0"/>
              <a:t> </a:t>
            </a:r>
            <a:r>
              <a:rPr lang="ru-RU" sz="1800" b="1" dirty="0" err="1"/>
              <a:t>разпределение</a:t>
            </a:r>
            <a:r>
              <a:rPr lang="ru-RU" sz="1800" b="1" dirty="0"/>
              <a:t> и на озона </a:t>
            </a:r>
            <a:r>
              <a:rPr lang="ru-RU" sz="1800" b="1" dirty="0" err="1"/>
              <a:t>също</a:t>
            </a:r>
            <a:r>
              <a:rPr lang="ru-RU" sz="1800" b="1" dirty="0"/>
              <a:t> на </a:t>
            </a:r>
            <a:r>
              <a:rPr lang="ru-RU" sz="1800" b="1" dirty="0" err="1"/>
              <a:t>Поасон</a:t>
            </a:r>
            <a:r>
              <a:rPr lang="ru-RU" sz="1800" b="1" dirty="0"/>
              <a:t>.</a:t>
            </a:r>
            <a:br>
              <a:rPr lang="ru-RU" sz="1800" b="1" dirty="0"/>
            </a:br>
            <a:r>
              <a:rPr lang="ru-RU" sz="1800" b="1" dirty="0" err="1"/>
              <a:t>Прави</a:t>
            </a:r>
            <a:r>
              <a:rPr lang="ru-RU" sz="1800" b="1" dirty="0"/>
              <a:t> впечатление, че </a:t>
            </a:r>
            <a:r>
              <a:rPr lang="ru-RU" sz="1800" b="1" dirty="0" err="1"/>
              <a:t>средните</a:t>
            </a:r>
            <a:r>
              <a:rPr lang="ru-RU" sz="1800" b="1" dirty="0"/>
              <a:t> </a:t>
            </a:r>
            <a:r>
              <a:rPr lang="ru-RU" sz="1800" b="1" dirty="0" err="1"/>
              <a:t>стойности</a:t>
            </a:r>
            <a:r>
              <a:rPr lang="ru-RU" sz="1800" b="1" dirty="0"/>
              <a:t> на </a:t>
            </a:r>
            <a:r>
              <a:rPr lang="ru-RU" sz="1800" b="1" dirty="0" err="1"/>
              <a:t>максималните</a:t>
            </a:r>
            <a:r>
              <a:rPr lang="ru-RU" sz="1800" b="1" dirty="0"/>
              <a:t> </a:t>
            </a:r>
            <a:r>
              <a:rPr lang="ru-RU" sz="1800" b="1" dirty="0" err="1"/>
              <a:t>средночасови</a:t>
            </a:r>
            <a:r>
              <a:rPr lang="ru-RU" sz="1800" b="1" dirty="0"/>
              <a:t> концентрации </a:t>
            </a:r>
            <a:r>
              <a:rPr lang="ru-RU" sz="1800" b="1" dirty="0" err="1"/>
              <a:t>възникват</a:t>
            </a:r>
            <a:r>
              <a:rPr lang="ru-RU" sz="1800" b="1" dirty="0"/>
              <a:t> </a:t>
            </a:r>
            <a:r>
              <a:rPr lang="ru-RU" sz="1800" b="1" dirty="0" err="1"/>
              <a:t>както</a:t>
            </a:r>
            <a:r>
              <a:rPr lang="ru-RU" sz="1800" b="1" dirty="0"/>
              <a:t> </a:t>
            </a:r>
            <a:r>
              <a:rPr lang="ru-RU" sz="1800" b="1" dirty="0" err="1"/>
              <a:t>следва</a:t>
            </a:r>
            <a:r>
              <a:rPr lang="ru-RU" sz="1800" b="1" dirty="0"/>
              <a:t>:</a:t>
            </a:r>
            <a:br>
              <a:rPr lang="ru-RU" sz="1800" b="1" dirty="0"/>
            </a:br>
            <a:r>
              <a:rPr lang="ru-RU" sz="1800" b="1" dirty="0"/>
              <a:t>- серен диоксид </a:t>
            </a:r>
            <a:r>
              <a:rPr lang="ru-RU" sz="1800" b="1" dirty="0" smtClean="0"/>
              <a:t>13,26 ч.;</a:t>
            </a: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>- </a:t>
            </a:r>
            <a:r>
              <a:rPr lang="ru-RU" sz="1800" b="1" dirty="0" err="1"/>
              <a:t>азотен</a:t>
            </a:r>
            <a:r>
              <a:rPr lang="ru-RU" sz="1800" b="1" dirty="0"/>
              <a:t> диоксид </a:t>
            </a:r>
            <a:r>
              <a:rPr lang="ru-RU" sz="1800" b="1" dirty="0" smtClean="0"/>
              <a:t>16,05 ч.;</a:t>
            </a: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>- </a:t>
            </a:r>
            <a:r>
              <a:rPr lang="ru-RU" sz="1800" b="1" dirty="0" err="1"/>
              <a:t>азотен</a:t>
            </a:r>
            <a:r>
              <a:rPr lang="ru-RU" sz="1800" b="1" dirty="0"/>
              <a:t> оксид 13,52;</a:t>
            </a:r>
            <a:br>
              <a:rPr lang="ru-RU" sz="1800" b="1" dirty="0"/>
            </a:br>
            <a:r>
              <a:rPr lang="ru-RU" sz="1800" b="1" dirty="0"/>
              <a:t>- </a:t>
            </a:r>
            <a:r>
              <a:rPr lang="ru-RU" sz="1800" b="1" dirty="0" err="1"/>
              <a:t>фини</a:t>
            </a:r>
            <a:r>
              <a:rPr lang="ru-RU" sz="1800" b="1" dirty="0"/>
              <a:t> </a:t>
            </a:r>
            <a:r>
              <a:rPr lang="ru-RU" sz="1800" b="1" dirty="0" err="1"/>
              <a:t>прахови</a:t>
            </a:r>
            <a:r>
              <a:rPr lang="ru-RU" sz="1800" b="1" dirty="0"/>
              <a:t> </a:t>
            </a:r>
            <a:r>
              <a:rPr lang="ru-RU" sz="1800" b="1" dirty="0" err="1"/>
              <a:t>частици</a:t>
            </a:r>
            <a:r>
              <a:rPr lang="ru-RU" sz="1800" b="1" dirty="0"/>
              <a:t> ФПЧ 2.5 </a:t>
            </a:r>
            <a:r>
              <a:rPr lang="ru-RU" sz="1800" b="1" dirty="0" smtClean="0"/>
              <a:t>14,56 ч.;</a:t>
            </a: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>- озон </a:t>
            </a:r>
            <a:r>
              <a:rPr lang="ru-RU" sz="1800" b="1" dirty="0" smtClean="0"/>
              <a:t>14,07 ч.;</a:t>
            </a: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>- </a:t>
            </a:r>
            <a:r>
              <a:rPr lang="ru-RU" sz="1800" b="1" dirty="0" err="1"/>
              <a:t>въглероден</a:t>
            </a:r>
            <a:r>
              <a:rPr lang="ru-RU" sz="1800" b="1" dirty="0"/>
              <a:t> оксид </a:t>
            </a:r>
            <a:r>
              <a:rPr lang="ru-RU" sz="1800" b="1" dirty="0" smtClean="0"/>
              <a:t>14,59 ч..</a:t>
            </a: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err="1"/>
              <a:t>Следователно</a:t>
            </a:r>
            <a:r>
              <a:rPr lang="ru-RU" sz="1800" b="1" dirty="0"/>
              <a:t> </a:t>
            </a:r>
            <a:r>
              <a:rPr lang="ru-RU" sz="1800" b="1" dirty="0" err="1"/>
              <a:t>максималните</a:t>
            </a:r>
            <a:r>
              <a:rPr lang="ru-RU" sz="1800" b="1" dirty="0"/>
              <a:t> </a:t>
            </a:r>
            <a:r>
              <a:rPr lang="ru-RU" sz="1800" b="1" dirty="0" err="1"/>
              <a:t>средночасови</a:t>
            </a:r>
            <a:r>
              <a:rPr lang="ru-RU" sz="1800" b="1" dirty="0"/>
              <a:t> концентрации се </a:t>
            </a:r>
            <a:r>
              <a:rPr lang="ru-RU" sz="1800" b="1" dirty="0" err="1"/>
              <a:t>появява</a:t>
            </a:r>
            <a:r>
              <a:rPr lang="ru-RU" sz="1800" b="1" dirty="0"/>
              <a:t> след </a:t>
            </a:r>
            <a:r>
              <a:rPr lang="ru-RU" sz="1800" b="1" dirty="0" err="1"/>
              <a:t>обяд</a:t>
            </a:r>
            <a:r>
              <a:rPr lang="ru-RU" sz="1800" b="1" dirty="0"/>
              <a:t> от 13 до 16 ч</a:t>
            </a:r>
            <a:r>
              <a:rPr lang="ru-RU" sz="1800" b="1" dirty="0" smtClean="0"/>
              <a:t>.</a:t>
            </a:r>
            <a:r>
              <a:rPr lang="en-US" sz="1800" b="1" dirty="0" smtClean="0"/>
              <a:t> </a:t>
            </a:r>
            <a:r>
              <a:rPr lang="ru-RU" sz="1800" b="1" dirty="0" err="1" smtClean="0"/>
              <a:t>Изложените</a:t>
            </a:r>
            <a:r>
              <a:rPr lang="ru-RU" sz="1800" b="1" dirty="0" smtClean="0"/>
              <a:t> </a:t>
            </a:r>
            <a:r>
              <a:rPr lang="ru-RU" sz="1800" b="1" dirty="0" err="1"/>
              <a:t>данни</a:t>
            </a:r>
            <a:r>
              <a:rPr lang="ru-RU" sz="1800" b="1" dirty="0"/>
              <a:t> </a:t>
            </a:r>
            <a:r>
              <a:rPr lang="ru-RU" sz="1800" b="1" dirty="0" err="1"/>
              <a:t>показват</a:t>
            </a:r>
            <a:r>
              <a:rPr lang="ru-RU" sz="1800" b="1" dirty="0"/>
              <a:t> </a:t>
            </a:r>
            <a:r>
              <a:rPr lang="ru-RU" sz="1800" b="1" dirty="0" err="1"/>
              <a:t>голямо</a:t>
            </a:r>
            <a:r>
              <a:rPr lang="ru-RU" sz="1800" b="1" dirty="0"/>
              <a:t> </a:t>
            </a:r>
            <a:r>
              <a:rPr lang="ru-RU" sz="1800" b="1" dirty="0" err="1"/>
              <a:t>разсейване</a:t>
            </a:r>
            <a:r>
              <a:rPr lang="ru-RU" sz="1800" b="1" dirty="0"/>
              <a:t> и </a:t>
            </a:r>
            <a:r>
              <a:rPr lang="ru-RU" sz="1800" b="1" dirty="0" err="1"/>
              <a:t>вариране</a:t>
            </a:r>
            <a:r>
              <a:rPr lang="ru-RU" sz="1800" b="1" dirty="0"/>
              <a:t> около </a:t>
            </a:r>
            <a:r>
              <a:rPr lang="ru-RU" sz="1800" b="1" dirty="0" err="1"/>
              <a:t>средната</a:t>
            </a:r>
            <a:r>
              <a:rPr lang="ru-RU" sz="1800" b="1" dirty="0"/>
              <a:t> </a:t>
            </a:r>
            <a:r>
              <a:rPr lang="ru-RU" sz="1800" b="1" dirty="0" err="1"/>
              <a:t>стойност</a:t>
            </a:r>
            <a:r>
              <a:rPr lang="ru-RU" sz="1800" b="1" dirty="0"/>
              <a:t>, </a:t>
            </a:r>
            <a:r>
              <a:rPr lang="ru-RU" sz="1800" b="1" dirty="0" err="1"/>
              <a:t>което</a:t>
            </a:r>
            <a:r>
              <a:rPr lang="ru-RU" sz="1800" b="1" dirty="0"/>
              <a:t> е от 5.9 до 7.9, т.е. около 50% от </a:t>
            </a:r>
            <a:r>
              <a:rPr lang="ru-RU" sz="1800" b="1" dirty="0" err="1"/>
              <a:t>средната</a:t>
            </a:r>
            <a:r>
              <a:rPr lang="ru-RU" sz="1800" b="1" dirty="0"/>
              <a:t> </a:t>
            </a:r>
            <a:r>
              <a:rPr lang="ru-RU" sz="1800" b="1" dirty="0" err="1"/>
              <a:t>стойност</a:t>
            </a:r>
            <a:r>
              <a:rPr lang="ru-RU" sz="1800" b="1" dirty="0"/>
              <a:t>.</a:t>
            </a:r>
            <a:br>
              <a:rPr lang="ru-RU" sz="18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bg-BG" sz="1400" dirty="0" smtClean="0"/>
              <a:t>.</a:t>
            </a: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49485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bg-BG" sz="1400" dirty="0" smtClean="0"/>
              <a:t>.</a:t>
            </a: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>ДЪЛГОСРОЧНАТА ЦЕЛЕВА НОРМА /ДОЛЕН ОЦЕНЪЧЕН ПРАГ ЗА ОПАЗВАНЕ НА ЧОВЕШКОТО ЗДРАВЕ Е </a:t>
            </a:r>
            <a:r>
              <a:rPr lang="ru-RU" sz="1400" b="1" dirty="0" smtClean="0"/>
              <a:t>СПАЗЕНА</a:t>
            </a:r>
            <a:r>
              <a:rPr lang="en-US" sz="1400" b="1" dirty="0" smtClean="0"/>
              <a:t>!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endParaRPr lang="ru-RU" sz="14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56350"/>
            <a:ext cx="6025890" cy="3214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994" y="3501008"/>
            <a:ext cx="6429245" cy="3142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964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bg-BG" sz="1400" dirty="0" smtClean="0"/>
              <a:t>.</a:t>
            </a: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endParaRPr lang="ru-RU" sz="14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700" y="1316038"/>
            <a:ext cx="6832600" cy="422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661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ru-RU" sz="1800" b="1" dirty="0" err="1" smtClean="0"/>
              <a:t>Задачите</a:t>
            </a:r>
            <a:r>
              <a:rPr lang="ru-RU" sz="1800" b="1" dirty="0"/>
              <a:t>, </a:t>
            </a:r>
            <a:r>
              <a:rPr lang="ru-RU" sz="1800" b="1" dirty="0" err="1"/>
              <a:t>които</a:t>
            </a:r>
            <a:r>
              <a:rPr lang="ru-RU" sz="1800" b="1" dirty="0"/>
              <a:t> </a:t>
            </a:r>
            <a:r>
              <a:rPr lang="ru-RU" sz="1800" b="1" dirty="0" err="1"/>
              <a:t>могат</a:t>
            </a:r>
            <a:r>
              <a:rPr lang="ru-RU" sz="1800" b="1" dirty="0"/>
              <a:t> да се решат с </a:t>
            </a:r>
            <a:r>
              <a:rPr lang="ru-RU" sz="1800" b="1" dirty="0" err="1"/>
              <a:t>екологичния</a:t>
            </a:r>
            <a:r>
              <a:rPr lang="ru-RU" sz="1800" b="1" dirty="0"/>
              <a:t> </a:t>
            </a:r>
            <a:r>
              <a:rPr lang="ru-RU" sz="1800" b="1" dirty="0" err="1"/>
              <a:t>кадастър</a:t>
            </a:r>
            <a:r>
              <a:rPr lang="ru-RU" sz="1800" b="1" dirty="0"/>
              <a:t> </a:t>
            </a:r>
            <a:r>
              <a:rPr lang="ru-RU" sz="1800" b="1" dirty="0" err="1"/>
              <a:t>са</a:t>
            </a:r>
            <a:r>
              <a:rPr lang="ru-RU" sz="1800" b="1" dirty="0"/>
              <a:t>: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/>
              <a:t>1. Да се </a:t>
            </a:r>
            <a:r>
              <a:rPr lang="ru-RU" sz="1800" b="1" dirty="0" err="1"/>
              <a:t>документират</a:t>
            </a:r>
            <a:r>
              <a:rPr lang="ru-RU" sz="1800" b="1" dirty="0"/>
              <a:t> в </a:t>
            </a:r>
            <a:r>
              <a:rPr lang="ru-RU" sz="1800" b="1" dirty="0" err="1"/>
              <a:t>единна</a:t>
            </a:r>
            <a:r>
              <a:rPr lang="ru-RU" sz="1800" b="1" dirty="0"/>
              <a:t> система </a:t>
            </a:r>
            <a:r>
              <a:rPr lang="ru-RU" sz="1800" dirty="0" err="1"/>
              <a:t>местоположението</a:t>
            </a:r>
            <a:r>
              <a:rPr lang="ru-RU" sz="1800" dirty="0"/>
              <a:t>, </a:t>
            </a:r>
            <a:r>
              <a:rPr lang="ru-RU" sz="1800" dirty="0" err="1"/>
              <a:t>границите</a:t>
            </a:r>
            <a:r>
              <a:rPr lang="ru-RU" sz="1800" dirty="0"/>
              <a:t>, </a:t>
            </a:r>
            <a:r>
              <a:rPr lang="ru-RU" sz="1800" dirty="0" err="1"/>
              <a:t>интензитета</a:t>
            </a:r>
            <a:r>
              <a:rPr lang="ru-RU" sz="1800" dirty="0"/>
              <a:t> на </a:t>
            </a:r>
            <a:r>
              <a:rPr lang="ru-RU" sz="1800" dirty="0" err="1"/>
              <a:t>емисиите</a:t>
            </a:r>
            <a:r>
              <a:rPr lang="ru-RU" sz="1800" dirty="0"/>
              <a:t> на </a:t>
            </a:r>
            <a:r>
              <a:rPr lang="ru-RU" sz="1800" dirty="0" err="1"/>
              <a:t>вредни</a:t>
            </a:r>
            <a:r>
              <a:rPr lang="ru-RU" sz="1800" dirty="0"/>
              <a:t> вещества от </a:t>
            </a:r>
            <a:r>
              <a:rPr lang="ru-RU" sz="1800" dirty="0" err="1"/>
              <a:t>битови</a:t>
            </a:r>
            <a:r>
              <a:rPr lang="ru-RU" sz="1800" dirty="0"/>
              <a:t>, </a:t>
            </a:r>
            <a:r>
              <a:rPr lang="ru-RU" sz="1800" dirty="0" err="1"/>
              <a:t>индустриални</a:t>
            </a:r>
            <a:r>
              <a:rPr lang="ru-RU" sz="1800" dirty="0"/>
              <a:t>, </a:t>
            </a:r>
            <a:r>
              <a:rPr lang="ru-RU" sz="1800" dirty="0" err="1"/>
              <a:t>транспортни</a:t>
            </a:r>
            <a:r>
              <a:rPr lang="ru-RU" sz="1800" dirty="0"/>
              <a:t> и </a:t>
            </a:r>
            <a:r>
              <a:rPr lang="ru-RU" sz="1800" dirty="0" err="1"/>
              <a:t>други</a:t>
            </a:r>
            <a:r>
              <a:rPr lang="ru-RU" sz="1800" dirty="0"/>
              <a:t> </a:t>
            </a:r>
            <a:r>
              <a:rPr lang="ru-RU" sz="1800" dirty="0" err="1"/>
              <a:t>икономически</a:t>
            </a:r>
            <a:r>
              <a:rPr lang="ru-RU" sz="1800" dirty="0"/>
              <a:t> </a:t>
            </a:r>
            <a:r>
              <a:rPr lang="ru-RU" sz="1800" dirty="0" err="1"/>
              <a:t>дейности</a:t>
            </a:r>
            <a:r>
              <a:rPr lang="ru-RU" sz="1800" dirty="0"/>
              <a:t> </a:t>
            </a:r>
            <a:r>
              <a:rPr lang="ru-RU" sz="1800" dirty="0" err="1"/>
              <a:t>съгласно</a:t>
            </a:r>
            <a:r>
              <a:rPr lang="ru-RU" sz="1800" dirty="0"/>
              <a:t> </a:t>
            </a:r>
            <a:r>
              <a:rPr lang="ru-RU" sz="1800" dirty="0" err="1"/>
              <a:t>Класификатора</a:t>
            </a:r>
            <a:r>
              <a:rPr lang="ru-RU" sz="1800" dirty="0"/>
              <a:t> на </a:t>
            </a:r>
            <a:r>
              <a:rPr lang="ru-RU" sz="1800" dirty="0" err="1"/>
              <a:t>икономическите</a:t>
            </a:r>
            <a:r>
              <a:rPr lang="ru-RU" sz="1800" dirty="0"/>
              <a:t> </a:t>
            </a:r>
            <a:r>
              <a:rPr lang="ru-RU" sz="1800" dirty="0" err="1"/>
              <a:t>дейности</a:t>
            </a:r>
            <a:r>
              <a:rPr lang="ru-RU" sz="1800" dirty="0"/>
              <a:t> от 2008 г..</a:t>
            </a:r>
            <a:br>
              <a:rPr lang="ru-RU" sz="1800" dirty="0"/>
            </a:br>
            <a:r>
              <a:rPr lang="ru-RU" sz="1800" b="1" dirty="0"/>
              <a:t>2. Да се </a:t>
            </a:r>
            <a:r>
              <a:rPr lang="ru-RU" sz="1800" b="1" dirty="0" err="1"/>
              <a:t>документират</a:t>
            </a:r>
            <a:r>
              <a:rPr lang="ru-RU" sz="1800" b="1" dirty="0"/>
              <a:t> </a:t>
            </a:r>
            <a:r>
              <a:rPr lang="ru-RU" sz="1800" b="1" dirty="0" err="1"/>
              <a:t>концентрациите</a:t>
            </a:r>
            <a:r>
              <a:rPr lang="ru-RU" sz="1800" b="1" dirty="0"/>
              <a:t> на </a:t>
            </a:r>
            <a:r>
              <a:rPr lang="ru-RU" sz="1800" b="1" dirty="0" err="1"/>
              <a:t>замърсители</a:t>
            </a:r>
            <a:r>
              <a:rPr lang="ru-RU" sz="1800" b="1" dirty="0"/>
              <a:t> </a:t>
            </a:r>
            <a:r>
              <a:rPr lang="ru-RU" sz="1800" dirty="0"/>
              <a:t>в </a:t>
            </a:r>
            <a:r>
              <a:rPr lang="ru-RU" sz="1800" dirty="0" err="1"/>
              <a:t>атмосферния</a:t>
            </a:r>
            <a:r>
              <a:rPr lang="ru-RU" sz="1800" dirty="0"/>
              <a:t> </a:t>
            </a:r>
            <a:r>
              <a:rPr lang="ru-RU" sz="1800" dirty="0" err="1"/>
              <a:t>въздух</a:t>
            </a:r>
            <a:r>
              <a:rPr lang="ru-RU" sz="1800" dirty="0"/>
              <a:t> в </a:t>
            </a:r>
            <a:r>
              <a:rPr lang="ru-RU" sz="1800" dirty="0" err="1"/>
              <a:t>кварталите</a:t>
            </a:r>
            <a:r>
              <a:rPr lang="ru-RU" sz="1800" dirty="0"/>
              <a:t> на </a:t>
            </a:r>
            <a:r>
              <a:rPr lang="ru-RU" sz="1800" dirty="0" err="1"/>
              <a:t>Русе</a:t>
            </a:r>
            <a:r>
              <a:rPr lang="ru-RU" sz="1800" dirty="0"/>
              <a:t>, с </a:t>
            </a:r>
            <a:r>
              <a:rPr lang="ru-RU" sz="1800" dirty="0" err="1"/>
              <a:t>отчитане</a:t>
            </a:r>
            <a:r>
              <a:rPr lang="ru-RU" sz="1800" dirty="0"/>
              <a:t> на предназначение на </a:t>
            </a:r>
            <a:r>
              <a:rPr lang="ru-RU" sz="1800" dirty="0" err="1"/>
              <a:t>териториите</a:t>
            </a:r>
            <a:r>
              <a:rPr lang="ru-RU" sz="1800" dirty="0"/>
              <a:t>, </a:t>
            </a:r>
            <a:r>
              <a:rPr lang="ru-RU" sz="1800" dirty="0" err="1"/>
              <a:t>разкритите</a:t>
            </a:r>
            <a:r>
              <a:rPr lang="ru-RU" sz="1800" dirty="0"/>
              <a:t> </a:t>
            </a:r>
            <a:r>
              <a:rPr lang="ru-RU" sz="1800" dirty="0" err="1"/>
              <a:t>източници</a:t>
            </a:r>
            <a:r>
              <a:rPr lang="ru-RU" sz="1800" dirty="0"/>
              <a:t> на </a:t>
            </a:r>
            <a:r>
              <a:rPr lang="ru-RU" sz="1800" dirty="0" err="1"/>
              <a:t>замърсяване</a:t>
            </a:r>
            <a:r>
              <a:rPr lang="ru-RU" sz="1800" dirty="0"/>
              <a:t> и начин на </a:t>
            </a:r>
            <a:r>
              <a:rPr lang="ru-RU" sz="1800" dirty="0" err="1"/>
              <a:t>трайно</a:t>
            </a:r>
            <a:r>
              <a:rPr lang="ru-RU" sz="1800" dirty="0"/>
              <a:t> </a:t>
            </a:r>
            <a:r>
              <a:rPr lang="ru-RU" sz="1800" dirty="0" err="1"/>
              <a:t>ползване</a:t>
            </a:r>
            <a:r>
              <a:rPr lang="ru-RU" sz="1800" dirty="0"/>
              <a:t> на </a:t>
            </a:r>
            <a:r>
              <a:rPr lang="ru-RU" sz="1800" dirty="0" err="1"/>
              <a:t>земите</a:t>
            </a:r>
            <a:r>
              <a:rPr lang="ru-RU" sz="1800" dirty="0"/>
              <a:t>;</a:t>
            </a:r>
            <a:br>
              <a:rPr lang="ru-RU" sz="1800" dirty="0"/>
            </a:br>
            <a:r>
              <a:rPr lang="ru-RU" sz="1800" b="1" dirty="0"/>
              <a:t>3. </a:t>
            </a:r>
            <a:r>
              <a:rPr lang="ru-RU" sz="1800" b="1" dirty="0" err="1"/>
              <a:t>Създаване</a:t>
            </a:r>
            <a:r>
              <a:rPr lang="ru-RU" sz="1800" b="1" dirty="0"/>
              <a:t> и </a:t>
            </a:r>
            <a:r>
              <a:rPr lang="ru-RU" sz="1800" b="1" dirty="0" err="1"/>
              <a:t>водене</a:t>
            </a:r>
            <a:r>
              <a:rPr lang="ru-RU" sz="1800" b="1" dirty="0"/>
              <a:t> на </a:t>
            </a:r>
            <a:r>
              <a:rPr lang="ru-RU" sz="1800" b="1" dirty="0" err="1"/>
              <a:t>регистър</a:t>
            </a:r>
            <a:r>
              <a:rPr lang="ru-RU" sz="1800" b="1" dirty="0"/>
              <a:t> на </a:t>
            </a:r>
            <a:r>
              <a:rPr lang="ru-RU" sz="1800" b="1" dirty="0" err="1"/>
              <a:t>източниците</a:t>
            </a:r>
            <a:r>
              <a:rPr lang="ru-RU" sz="1800" b="1" dirty="0"/>
              <a:t> на </a:t>
            </a:r>
            <a:r>
              <a:rPr lang="ru-RU" sz="1800" b="1" dirty="0" err="1"/>
              <a:t>замърсяване</a:t>
            </a:r>
            <a:r>
              <a:rPr lang="ru-RU" sz="1800" dirty="0"/>
              <a:t>, на </a:t>
            </a:r>
            <a:r>
              <a:rPr lang="ru-RU" sz="1800" dirty="0" err="1"/>
              <a:t>емисиите</a:t>
            </a:r>
            <a:r>
              <a:rPr lang="ru-RU" sz="1800" dirty="0"/>
              <a:t> и </a:t>
            </a:r>
            <a:r>
              <a:rPr lang="ru-RU" sz="1800" dirty="0" err="1"/>
              <a:t>концентрациите</a:t>
            </a:r>
            <a:r>
              <a:rPr lang="ru-RU" sz="1800" dirty="0"/>
              <a:t> на </a:t>
            </a:r>
            <a:r>
              <a:rPr lang="ru-RU" sz="1800" dirty="0" err="1"/>
              <a:t>вредни</a:t>
            </a:r>
            <a:r>
              <a:rPr lang="ru-RU" sz="1800" dirty="0"/>
              <a:t> вещества в </a:t>
            </a:r>
            <a:r>
              <a:rPr lang="ru-RU" sz="1800" dirty="0" err="1"/>
              <a:t>атмосферния</a:t>
            </a:r>
            <a:r>
              <a:rPr lang="ru-RU" sz="1800" dirty="0"/>
              <a:t> </a:t>
            </a:r>
            <a:r>
              <a:rPr lang="ru-RU" sz="1800" dirty="0" err="1"/>
              <a:t>въздух</a:t>
            </a:r>
            <a:r>
              <a:rPr lang="ru-RU" sz="1800" dirty="0"/>
              <a:t>;</a:t>
            </a:r>
            <a:br>
              <a:rPr lang="ru-RU" sz="1800" dirty="0"/>
            </a:br>
            <a:r>
              <a:rPr lang="ru-RU" sz="1800" b="1" dirty="0"/>
              <a:t>4. </a:t>
            </a:r>
            <a:r>
              <a:rPr lang="ru-RU" sz="1800" b="1" dirty="0" err="1"/>
              <a:t>Установяване</a:t>
            </a:r>
            <a:r>
              <a:rPr lang="ru-RU" sz="1800" b="1" dirty="0"/>
              <a:t> на </a:t>
            </a:r>
            <a:r>
              <a:rPr lang="ru-RU" sz="1800" b="1" dirty="0" err="1"/>
              <a:t>зависимостите</a:t>
            </a:r>
            <a:r>
              <a:rPr lang="ru-RU" sz="1800" b="1" dirty="0"/>
              <a:t> между </a:t>
            </a:r>
            <a:r>
              <a:rPr lang="ru-RU" sz="1800" b="1" dirty="0" err="1"/>
              <a:t>емисиите</a:t>
            </a:r>
            <a:r>
              <a:rPr lang="ru-RU" sz="1800" b="1" dirty="0"/>
              <a:t> и </a:t>
            </a:r>
            <a:r>
              <a:rPr lang="ru-RU" sz="1800" b="1" dirty="0" err="1"/>
              <a:t>концентрациите</a:t>
            </a:r>
            <a:r>
              <a:rPr lang="ru-RU" sz="1800" b="1" dirty="0"/>
              <a:t> </a:t>
            </a:r>
            <a:r>
              <a:rPr lang="ru-RU" sz="1800" dirty="0"/>
              <a:t>на </a:t>
            </a:r>
            <a:r>
              <a:rPr lang="ru-RU" sz="1800" dirty="0" err="1"/>
              <a:t>вредни</a:t>
            </a:r>
            <a:r>
              <a:rPr lang="ru-RU" sz="1800" dirty="0"/>
              <a:t> вещества между </a:t>
            </a:r>
            <a:r>
              <a:rPr lang="ru-RU" sz="1800" dirty="0" err="1"/>
              <a:t>източници</a:t>
            </a:r>
            <a:r>
              <a:rPr lang="ru-RU" sz="1800" dirty="0"/>
              <a:t> с </a:t>
            </a:r>
            <a:r>
              <a:rPr lang="ru-RU" sz="1800" dirty="0" err="1"/>
              <a:t>икономически</a:t>
            </a:r>
            <a:r>
              <a:rPr lang="ru-RU" sz="1800" dirty="0"/>
              <a:t> </a:t>
            </a:r>
            <a:r>
              <a:rPr lang="ru-RU" sz="1800" dirty="0" err="1"/>
              <a:t>дейности</a:t>
            </a:r>
            <a:r>
              <a:rPr lang="ru-RU" sz="1800" dirty="0"/>
              <a:t> </a:t>
            </a:r>
            <a:r>
              <a:rPr lang="ru-RU" sz="1800" dirty="0" err="1"/>
              <a:t>съгласно</a:t>
            </a:r>
            <a:r>
              <a:rPr lang="ru-RU" sz="1800" dirty="0"/>
              <a:t> КИД 2008 и </a:t>
            </a:r>
            <a:r>
              <a:rPr lang="ru-RU" sz="1800" dirty="0" err="1"/>
              <a:t>територии</a:t>
            </a:r>
            <a:r>
              <a:rPr lang="ru-RU" sz="1800" dirty="0"/>
              <a:t> на </a:t>
            </a:r>
            <a:r>
              <a:rPr lang="ru-RU" sz="1800" dirty="0" err="1"/>
              <a:t>жилищно</a:t>
            </a:r>
            <a:r>
              <a:rPr lang="ru-RU" sz="1800" dirty="0"/>
              <a:t> </a:t>
            </a:r>
            <a:r>
              <a:rPr lang="ru-RU" sz="1800" dirty="0" err="1"/>
              <a:t>застрояване</a:t>
            </a:r>
            <a:r>
              <a:rPr lang="ru-RU" sz="1800" dirty="0"/>
              <a:t> и </a:t>
            </a:r>
            <a:r>
              <a:rPr lang="ru-RU" sz="1800" dirty="0" err="1"/>
              <a:t>обитаване</a:t>
            </a:r>
            <a:r>
              <a:rPr lang="ru-RU" sz="1800" dirty="0"/>
              <a:t> в </a:t>
            </a:r>
            <a:r>
              <a:rPr lang="ru-RU" sz="1800" dirty="0" err="1"/>
              <a:t>Русе</a:t>
            </a:r>
            <a:r>
              <a:rPr lang="ru-RU" sz="1800" dirty="0"/>
              <a:t>;</a:t>
            </a:r>
            <a:br>
              <a:rPr lang="ru-RU" sz="1800" dirty="0"/>
            </a:br>
            <a:r>
              <a:rPr lang="ru-RU" sz="1800" b="1" dirty="0"/>
              <a:t>5. </a:t>
            </a:r>
            <a:r>
              <a:rPr lang="ru-RU" sz="1800" b="1" dirty="0" err="1"/>
              <a:t>Разкриване</a:t>
            </a:r>
            <a:r>
              <a:rPr lang="ru-RU" sz="1800" b="1" dirty="0"/>
              <a:t> на </a:t>
            </a:r>
            <a:r>
              <a:rPr lang="ru-RU" sz="1800" b="1" dirty="0" err="1"/>
              <a:t>вероятни</a:t>
            </a:r>
            <a:r>
              <a:rPr lang="ru-RU" sz="1800" b="1" dirty="0"/>
              <a:t> зависимости </a:t>
            </a:r>
            <a:r>
              <a:rPr lang="ru-RU" sz="1800" dirty="0"/>
              <a:t>„причини - следствия” на </a:t>
            </a:r>
            <a:r>
              <a:rPr lang="ru-RU" sz="1800" dirty="0" err="1"/>
              <a:t>замърсяванията</a:t>
            </a:r>
            <a:r>
              <a:rPr lang="ru-RU" sz="1800" dirty="0"/>
              <a:t> на </a:t>
            </a:r>
            <a:r>
              <a:rPr lang="ru-RU" sz="1800" dirty="0" err="1"/>
              <a:t>атмосферния</a:t>
            </a:r>
            <a:r>
              <a:rPr lang="ru-RU" sz="1800" dirty="0"/>
              <a:t> </a:t>
            </a:r>
            <a:r>
              <a:rPr lang="ru-RU" sz="1800" dirty="0" err="1"/>
              <a:t>въздух</a:t>
            </a:r>
            <a:r>
              <a:rPr lang="ru-RU" sz="1800" dirty="0"/>
              <a:t> в </a:t>
            </a:r>
            <a:r>
              <a:rPr lang="ru-RU" sz="1800" dirty="0" err="1"/>
              <a:t>Русе</a:t>
            </a:r>
            <a:r>
              <a:rPr lang="ru-RU" sz="1800" dirty="0"/>
              <a:t>;</a:t>
            </a:r>
            <a:br>
              <a:rPr lang="ru-RU" sz="1800" dirty="0"/>
            </a:br>
            <a:r>
              <a:rPr lang="ru-RU" sz="1800" b="1" dirty="0"/>
              <a:t>6. </a:t>
            </a:r>
            <a:r>
              <a:rPr lang="ru-RU" sz="1800" b="1" dirty="0" err="1"/>
              <a:t>Създаване</a:t>
            </a:r>
            <a:r>
              <a:rPr lang="ru-RU" sz="1800" b="1" dirty="0"/>
              <a:t> и </a:t>
            </a:r>
            <a:r>
              <a:rPr lang="ru-RU" sz="1800" b="1" dirty="0" err="1"/>
              <a:t>поддържане</a:t>
            </a:r>
            <a:r>
              <a:rPr lang="ru-RU" sz="1800" b="1" dirty="0"/>
              <a:t> на </a:t>
            </a:r>
            <a:r>
              <a:rPr lang="ru-RU" sz="1800" b="1" dirty="0" err="1"/>
              <a:t>специализирани</a:t>
            </a:r>
            <a:r>
              <a:rPr lang="ru-RU" sz="1800" b="1" dirty="0"/>
              <a:t> </a:t>
            </a:r>
            <a:r>
              <a:rPr lang="ru-RU" sz="1800" b="1" dirty="0" err="1"/>
              <a:t>екологични</a:t>
            </a:r>
            <a:r>
              <a:rPr lang="ru-RU" sz="1800" b="1" dirty="0"/>
              <a:t> </a:t>
            </a:r>
            <a:r>
              <a:rPr lang="ru-RU" sz="1800" b="1" dirty="0" err="1"/>
              <a:t>карти</a:t>
            </a:r>
            <a:r>
              <a:rPr lang="ru-RU" sz="1800" dirty="0"/>
              <a:t>, </a:t>
            </a:r>
            <a:r>
              <a:rPr lang="ru-RU" sz="1800" dirty="0" err="1"/>
              <a:t>със</a:t>
            </a:r>
            <a:r>
              <a:rPr lang="ru-RU" sz="1800" dirty="0"/>
              <a:t> </a:t>
            </a:r>
            <a:r>
              <a:rPr lang="ru-RU" sz="1800" dirty="0" err="1"/>
              <a:t>съответстващи</a:t>
            </a:r>
            <a:r>
              <a:rPr lang="ru-RU" sz="1800" dirty="0"/>
              <a:t> им </a:t>
            </a:r>
            <a:r>
              <a:rPr lang="ru-RU" sz="1800" dirty="0" err="1"/>
              <a:t>регистри</a:t>
            </a:r>
            <a:r>
              <a:rPr lang="ru-RU" sz="1800" dirty="0"/>
              <a:t> и </a:t>
            </a:r>
            <a:r>
              <a:rPr lang="ru-RU" sz="1800" dirty="0" err="1"/>
              <a:t>информационна</a:t>
            </a:r>
            <a:r>
              <a:rPr lang="ru-RU" sz="1800" dirty="0"/>
              <a:t> база. </a:t>
            </a:r>
            <a:br>
              <a:rPr lang="ru-RU" sz="1800" dirty="0"/>
            </a:br>
            <a:r>
              <a:rPr lang="ru-RU" sz="1800" dirty="0" err="1"/>
              <a:t>Със</a:t>
            </a:r>
            <a:r>
              <a:rPr lang="ru-RU" sz="1800" dirty="0"/>
              <a:t> </a:t>
            </a:r>
            <a:r>
              <a:rPr lang="ru-RU" sz="1800" dirty="0" err="1"/>
              <a:t>специализираните</a:t>
            </a:r>
            <a:r>
              <a:rPr lang="ru-RU" sz="1800" dirty="0"/>
              <a:t> </a:t>
            </a:r>
            <a:r>
              <a:rPr lang="ru-RU" sz="1800" dirty="0" err="1"/>
              <a:t>карти</a:t>
            </a:r>
            <a:r>
              <a:rPr lang="ru-RU" sz="1800" dirty="0"/>
              <a:t> и </a:t>
            </a:r>
            <a:r>
              <a:rPr lang="ru-RU" sz="1800" dirty="0" err="1"/>
              <a:t>регистри</a:t>
            </a:r>
            <a:r>
              <a:rPr lang="ru-RU" sz="1800" dirty="0"/>
              <a:t> да се </a:t>
            </a:r>
            <a:r>
              <a:rPr lang="ru-RU" sz="1800" dirty="0" err="1"/>
              <a:t>осигурява</a:t>
            </a:r>
            <a:r>
              <a:rPr lang="ru-RU" sz="1800" dirty="0"/>
              <a:t> информация за: </a:t>
            </a:r>
            <a:br>
              <a:rPr lang="ru-RU" sz="1800" dirty="0"/>
            </a:br>
            <a:r>
              <a:rPr lang="ru-RU" sz="1800" dirty="0"/>
              <a:t>а) </a:t>
            </a:r>
            <a:r>
              <a:rPr lang="ru-RU" sz="1800" dirty="0" err="1"/>
              <a:t>ползване</a:t>
            </a:r>
            <a:r>
              <a:rPr lang="ru-RU" sz="1800" dirty="0"/>
              <a:t> от </a:t>
            </a:r>
            <a:r>
              <a:rPr lang="ru-RU" sz="1800" dirty="0" err="1"/>
              <a:t>населението</a:t>
            </a:r>
            <a:r>
              <a:rPr lang="ru-RU" sz="1800" dirty="0"/>
              <a:t> и от </a:t>
            </a:r>
            <a:r>
              <a:rPr lang="ru-RU" sz="1800" dirty="0" err="1"/>
              <a:t>управлението</a:t>
            </a:r>
            <a:r>
              <a:rPr lang="ru-RU" sz="1800" dirty="0"/>
              <a:t> на </a:t>
            </a:r>
            <a:r>
              <a:rPr lang="ru-RU" sz="1800" dirty="0" err="1"/>
              <a:t>териториите</a:t>
            </a:r>
            <a:r>
              <a:rPr lang="ru-RU" sz="1800" dirty="0"/>
              <a:t> на Община - </a:t>
            </a:r>
            <a:r>
              <a:rPr lang="ru-RU" sz="1800" dirty="0" err="1"/>
              <a:t>Русе</a:t>
            </a:r>
            <a:r>
              <a:rPr lang="ru-RU" sz="1800" dirty="0" smtClean="0"/>
              <a:t>;</a:t>
            </a:r>
            <a:r>
              <a:rPr lang="en-US" sz="1800" dirty="0" smtClean="0"/>
              <a:t> </a:t>
            </a:r>
            <a:r>
              <a:rPr lang="ru-RU" sz="1800" dirty="0" smtClean="0"/>
              <a:t>б</a:t>
            </a:r>
            <a:r>
              <a:rPr lang="ru-RU" sz="1800" dirty="0"/>
              <a:t>) </a:t>
            </a:r>
            <a:r>
              <a:rPr lang="ru-RU" sz="1800" dirty="0" err="1"/>
              <a:t>издаване</a:t>
            </a:r>
            <a:r>
              <a:rPr lang="ru-RU" sz="1800" dirty="0"/>
              <a:t> на разрешения за </a:t>
            </a:r>
            <a:r>
              <a:rPr lang="ru-RU" sz="1800" dirty="0" err="1"/>
              <a:t>изработване</a:t>
            </a:r>
            <a:r>
              <a:rPr lang="ru-RU" sz="1800" dirty="0"/>
              <a:t> на </a:t>
            </a:r>
            <a:r>
              <a:rPr lang="ru-RU" sz="1800" dirty="0" err="1"/>
              <a:t>подробни</a:t>
            </a:r>
            <a:r>
              <a:rPr lang="ru-RU" sz="1800" dirty="0"/>
              <a:t> </a:t>
            </a:r>
            <a:r>
              <a:rPr lang="ru-RU" sz="1800" dirty="0" err="1"/>
              <a:t>устройствени</a:t>
            </a:r>
            <a:r>
              <a:rPr lang="ru-RU" sz="1800" dirty="0"/>
              <a:t> </a:t>
            </a:r>
            <a:r>
              <a:rPr lang="ru-RU" sz="1800" dirty="0" err="1"/>
              <a:t>планове</a:t>
            </a:r>
            <a:r>
              <a:rPr lang="ru-RU" sz="1800" dirty="0"/>
              <a:t> и </a:t>
            </a:r>
            <a:r>
              <a:rPr lang="ru-RU" sz="1800" dirty="0" err="1"/>
              <a:t>влизане</a:t>
            </a:r>
            <a:r>
              <a:rPr lang="ru-RU" sz="1800" dirty="0"/>
              <a:t> в сила на заповеди за </a:t>
            </a:r>
            <a:r>
              <a:rPr lang="ru-RU" sz="1800" dirty="0" err="1"/>
              <a:t>одобряване</a:t>
            </a:r>
            <a:r>
              <a:rPr lang="ru-RU" sz="1800" dirty="0"/>
              <a:t> на </a:t>
            </a:r>
            <a:r>
              <a:rPr lang="ru-RU" sz="1800" dirty="0" err="1"/>
              <a:t>подробни</a:t>
            </a:r>
            <a:r>
              <a:rPr lang="ru-RU" sz="1800" dirty="0"/>
              <a:t> </a:t>
            </a:r>
            <a:r>
              <a:rPr lang="ru-RU" sz="1800" dirty="0" err="1"/>
              <a:t>устройствени</a:t>
            </a:r>
            <a:r>
              <a:rPr lang="ru-RU" sz="1800" dirty="0"/>
              <a:t> </a:t>
            </a:r>
            <a:r>
              <a:rPr lang="ru-RU" sz="1800" dirty="0" err="1"/>
              <a:t>планове</a:t>
            </a:r>
            <a:r>
              <a:rPr lang="ru-RU" sz="1800" dirty="0"/>
              <a:t> за </a:t>
            </a:r>
            <a:r>
              <a:rPr lang="ru-RU" sz="1800" dirty="0" err="1"/>
              <a:t>физическа</a:t>
            </a:r>
            <a:r>
              <a:rPr lang="ru-RU" sz="1800" dirty="0"/>
              <a:t> инфраструктура в Община - </a:t>
            </a:r>
            <a:r>
              <a:rPr lang="ru-RU" sz="1800" dirty="0" err="1"/>
              <a:t>Русе</a:t>
            </a:r>
            <a:r>
              <a:rPr lang="ru-RU" sz="1800" dirty="0"/>
              <a:t>; </a:t>
            </a:r>
            <a:r>
              <a:rPr lang="ru-RU" sz="1800" dirty="0" smtClean="0"/>
              <a:t>в</a:t>
            </a:r>
            <a:r>
              <a:rPr lang="ru-RU" sz="1800" dirty="0"/>
              <a:t>) </a:t>
            </a:r>
            <a:r>
              <a:rPr lang="ru-RU" sz="1800" dirty="0" err="1"/>
              <a:t>предварителни</a:t>
            </a:r>
            <a:r>
              <a:rPr lang="ru-RU" sz="1800" dirty="0"/>
              <a:t> (</a:t>
            </a:r>
            <a:r>
              <a:rPr lang="ru-RU" sz="1800" dirty="0" err="1"/>
              <a:t>прединвестиционни</a:t>
            </a:r>
            <a:r>
              <a:rPr lang="ru-RU" sz="1800" dirty="0"/>
              <a:t>) и </a:t>
            </a:r>
            <a:r>
              <a:rPr lang="ru-RU" sz="1800" dirty="0" err="1"/>
              <a:t>обемно</a:t>
            </a:r>
            <a:r>
              <a:rPr lang="ru-RU" sz="1800" dirty="0"/>
              <a:t> - </a:t>
            </a:r>
            <a:r>
              <a:rPr lang="ru-RU" sz="1800" dirty="0" err="1"/>
              <a:t>устройствени</a:t>
            </a:r>
            <a:r>
              <a:rPr lang="ru-RU" sz="1800" dirty="0"/>
              <a:t> </a:t>
            </a:r>
            <a:r>
              <a:rPr lang="ru-RU" sz="1800" dirty="0" err="1"/>
              <a:t>проучвания</a:t>
            </a:r>
            <a:r>
              <a:rPr lang="ru-RU" sz="1800" dirty="0"/>
              <a:t> и </a:t>
            </a:r>
            <a:r>
              <a:rPr lang="ru-RU" sz="1800" dirty="0" err="1"/>
              <a:t>изработване</a:t>
            </a:r>
            <a:r>
              <a:rPr lang="ru-RU" sz="1800" dirty="0"/>
              <a:t> на </a:t>
            </a:r>
            <a:r>
              <a:rPr lang="ru-RU" sz="1800" dirty="0" err="1"/>
              <a:t>инвестиционни</a:t>
            </a:r>
            <a:r>
              <a:rPr lang="ru-RU" sz="1800" dirty="0"/>
              <a:t> </a:t>
            </a:r>
            <a:r>
              <a:rPr lang="ru-RU" sz="1800" dirty="0" err="1"/>
              <a:t>проекти</a:t>
            </a:r>
            <a:r>
              <a:rPr lang="ru-RU" sz="1800" dirty="0" smtClean="0"/>
              <a:t>;</a:t>
            </a:r>
            <a:r>
              <a:rPr lang="en-US" sz="1800" dirty="0" smtClean="0"/>
              <a:t> </a:t>
            </a:r>
            <a:r>
              <a:rPr lang="ru-RU" sz="1800" dirty="0" smtClean="0"/>
              <a:t>г</a:t>
            </a:r>
            <a:r>
              <a:rPr lang="ru-RU" sz="1800" dirty="0"/>
              <a:t>) </a:t>
            </a:r>
            <a:r>
              <a:rPr lang="ru-RU" sz="1800" dirty="0" err="1"/>
              <a:t>свързване</a:t>
            </a:r>
            <a:r>
              <a:rPr lang="ru-RU" sz="1800" dirty="0"/>
              <a:t> с </a:t>
            </a:r>
            <a:r>
              <a:rPr lang="ru-RU" sz="1800" dirty="0" err="1"/>
              <a:t>информационните</a:t>
            </a:r>
            <a:r>
              <a:rPr lang="ru-RU" sz="1800" dirty="0"/>
              <a:t> </a:t>
            </a:r>
            <a:r>
              <a:rPr lang="ru-RU" sz="1800" dirty="0" err="1"/>
              <a:t>системи</a:t>
            </a:r>
            <a:r>
              <a:rPr lang="ru-RU" sz="1800" dirty="0"/>
              <a:t> на </a:t>
            </a:r>
            <a:r>
              <a:rPr lang="ru-RU" sz="1800" dirty="0" err="1"/>
              <a:t>кадастъра</a:t>
            </a:r>
            <a:r>
              <a:rPr lang="ru-RU" sz="1800" dirty="0"/>
              <a:t> на </a:t>
            </a:r>
            <a:r>
              <a:rPr lang="ru-RU" sz="1800" dirty="0" err="1"/>
              <a:t>България</a:t>
            </a:r>
            <a:r>
              <a:rPr lang="ru-RU" sz="1800" dirty="0"/>
              <a:t>. </a:t>
            </a:r>
            <a:r>
              <a:rPr lang="en-US" sz="1800" dirty="0" smtClean="0"/>
              <a:t> </a:t>
            </a:r>
            <a:r>
              <a:rPr lang="ru-RU" sz="1800" b="1" dirty="0" smtClean="0"/>
              <a:t>7</a:t>
            </a:r>
            <a:r>
              <a:rPr lang="ru-RU" sz="1800" b="1" dirty="0"/>
              <a:t>. </a:t>
            </a:r>
            <a:r>
              <a:rPr lang="ru-RU" sz="1800" b="1" dirty="0" err="1"/>
              <a:t>Предоставяне</a:t>
            </a:r>
            <a:r>
              <a:rPr lang="ru-RU" sz="1800" b="1" dirty="0"/>
              <a:t> на информация на </a:t>
            </a:r>
            <a:r>
              <a:rPr lang="ru-RU" sz="1800" b="1" dirty="0" err="1"/>
              <a:t>Общинското</a:t>
            </a:r>
            <a:r>
              <a:rPr lang="ru-RU" sz="1800" b="1" dirty="0"/>
              <a:t> управление</a:t>
            </a:r>
            <a:r>
              <a:rPr lang="ru-RU" sz="1800" dirty="0"/>
              <a:t>, </a:t>
            </a:r>
            <a:r>
              <a:rPr lang="ru-RU" sz="1800" dirty="0" err="1"/>
              <a:t>устройственото</a:t>
            </a:r>
            <a:r>
              <a:rPr lang="ru-RU" sz="1800" dirty="0"/>
              <a:t> </a:t>
            </a:r>
            <a:r>
              <a:rPr lang="ru-RU" sz="1800" dirty="0" err="1"/>
              <a:t>планиране</a:t>
            </a:r>
            <a:r>
              <a:rPr lang="ru-RU" sz="1800" dirty="0"/>
              <a:t> и </a:t>
            </a:r>
            <a:r>
              <a:rPr lang="ru-RU" sz="1800" dirty="0" err="1"/>
              <a:t>инвестиционното</a:t>
            </a:r>
            <a:r>
              <a:rPr lang="ru-RU" sz="1800" dirty="0"/>
              <a:t> </a:t>
            </a:r>
            <a:r>
              <a:rPr lang="ru-RU" sz="1800" dirty="0" err="1"/>
              <a:t>проектиране</a:t>
            </a:r>
            <a:r>
              <a:rPr lang="ru-RU" sz="1800" dirty="0"/>
              <a:t>. </a:t>
            </a:r>
            <a:r>
              <a:rPr lang="ru-RU" sz="1800" dirty="0">
                <a:solidFill>
                  <a:srgbClr val="FFFF00"/>
                </a:solidFill>
              </a:rPr>
              <a:t/>
            </a:r>
            <a:br>
              <a:rPr lang="ru-RU" sz="1800" dirty="0">
                <a:solidFill>
                  <a:srgbClr val="FFFF00"/>
                </a:solidFill>
              </a:rPr>
            </a:br>
            <a:r>
              <a:rPr lang="ru-RU" sz="1800" dirty="0" smtClean="0">
                <a:solidFill>
                  <a:srgbClr val="FFFF00"/>
                </a:solidFill>
              </a:rPr>
              <a:t>.</a:t>
            </a:r>
            <a:r>
              <a:rPr lang="ru-RU" sz="1800" dirty="0">
                <a:solidFill>
                  <a:srgbClr val="FFFF00"/>
                </a:solidFill>
              </a:rPr>
              <a:t/>
            </a:r>
            <a:br>
              <a:rPr lang="ru-RU" sz="1800" dirty="0">
                <a:solidFill>
                  <a:srgbClr val="FFFF00"/>
                </a:solidFill>
              </a:rPr>
            </a:br>
            <a:r>
              <a:rPr lang="ru-RU" sz="1800" dirty="0"/>
              <a:t/>
            </a:r>
            <a:br>
              <a:rPr lang="ru-RU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endParaRPr lang="bg-BG" sz="1800" b="1" dirty="0"/>
          </a:p>
        </p:txBody>
      </p:sp>
    </p:spTree>
    <p:extLst>
      <p:ext uri="{BB962C8B-B14F-4D97-AF65-F5344CB8AC3E}">
        <p14:creationId xmlns:p14="http://schemas.microsoft.com/office/powerpoint/2010/main" val="250243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en-US" sz="1800" b="1" dirty="0" smtClean="0"/>
              <a:t>1</a:t>
            </a:r>
            <a:r>
              <a:rPr lang="ru-RU" sz="1800" b="1" dirty="0" smtClean="0"/>
              <a:t>0</a:t>
            </a:r>
            <a:r>
              <a:rPr lang="ru-RU" sz="1800" b="1" dirty="0"/>
              <a:t>. ЗАКЛЮЧЕНИЕ</a:t>
            </a:r>
            <a:br>
              <a:rPr lang="ru-RU" sz="1800" b="1" dirty="0"/>
            </a:br>
            <a:r>
              <a:rPr lang="ru-RU" sz="1800" dirty="0" err="1"/>
              <a:t>Докладът</a:t>
            </a:r>
            <a:r>
              <a:rPr lang="ru-RU" sz="1800" dirty="0"/>
              <a:t> </a:t>
            </a:r>
            <a:r>
              <a:rPr lang="ru-RU" sz="1800" dirty="0" err="1"/>
              <a:t>съдържа</a:t>
            </a:r>
            <a:r>
              <a:rPr lang="ru-RU" sz="1800" dirty="0"/>
              <a:t> </a:t>
            </a:r>
            <a:r>
              <a:rPr lang="ru-RU" sz="1800" dirty="0" err="1"/>
              <a:t>максимално</a:t>
            </a:r>
            <a:r>
              <a:rPr lang="ru-RU" sz="1800" dirty="0"/>
              <a:t> </a:t>
            </a:r>
            <a:r>
              <a:rPr lang="ru-RU" sz="1800" dirty="0" err="1"/>
              <a:t>пълна</a:t>
            </a:r>
            <a:r>
              <a:rPr lang="ru-RU" sz="1800" dirty="0"/>
              <a:t> и </a:t>
            </a:r>
            <a:r>
              <a:rPr lang="ru-RU" sz="1800" dirty="0" err="1"/>
              <a:t>обективно</a:t>
            </a:r>
            <a:r>
              <a:rPr lang="ru-RU" sz="1800" dirty="0"/>
              <a:t> </a:t>
            </a:r>
            <a:r>
              <a:rPr lang="ru-RU" sz="1800" dirty="0" err="1"/>
              <a:t>обработена</a:t>
            </a:r>
            <a:r>
              <a:rPr lang="ru-RU" sz="1800" dirty="0"/>
              <a:t> информация за </a:t>
            </a:r>
            <a:r>
              <a:rPr lang="ru-RU" sz="1800" dirty="0" err="1"/>
              <a:t>замърсяването</a:t>
            </a:r>
            <a:r>
              <a:rPr lang="ru-RU" sz="1800" dirty="0"/>
              <a:t> на </a:t>
            </a:r>
            <a:r>
              <a:rPr lang="ru-RU" sz="1800" dirty="0" err="1"/>
              <a:t>атмосферния</a:t>
            </a:r>
            <a:r>
              <a:rPr lang="ru-RU" sz="1800" dirty="0"/>
              <a:t> </a:t>
            </a:r>
            <a:r>
              <a:rPr lang="ru-RU" sz="1800" dirty="0" err="1"/>
              <a:t>въздух</a:t>
            </a:r>
            <a:r>
              <a:rPr lang="ru-RU" sz="1800" dirty="0"/>
              <a:t>. </a:t>
            </a:r>
            <a:r>
              <a:rPr lang="ru-RU" sz="1800" dirty="0" err="1"/>
              <a:t>Целта</a:t>
            </a:r>
            <a:r>
              <a:rPr lang="ru-RU" sz="1800" dirty="0"/>
              <a:t> на анализа е </a:t>
            </a:r>
            <a:r>
              <a:rPr lang="ru-RU" sz="1800" dirty="0" err="1"/>
              <a:t>постигната</a:t>
            </a:r>
            <a:r>
              <a:rPr lang="ru-RU" sz="1800" dirty="0"/>
              <a:t>.</a:t>
            </a:r>
            <a:br>
              <a:rPr lang="ru-RU" sz="1800" dirty="0"/>
            </a:br>
            <a:r>
              <a:rPr lang="ru-RU" sz="1800" dirty="0" err="1"/>
              <a:t>Резултатите</a:t>
            </a:r>
            <a:r>
              <a:rPr lang="ru-RU" sz="1800" dirty="0"/>
              <a:t> от анализа </a:t>
            </a:r>
            <a:r>
              <a:rPr lang="ru-RU" sz="1800" dirty="0" err="1"/>
              <a:t>могат</a:t>
            </a:r>
            <a:r>
              <a:rPr lang="ru-RU" sz="1800" dirty="0"/>
              <a:t> да </a:t>
            </a:r>
            <a:r>
              <a:rPr lang="ru-RU" sz="1800" dirty="0" err="1"/>
              <a:t>бъдат</a:t>
            </a:r>
            <a:r>
              <a:rPr lang="ru-RU" sz="1800" dirty="0"/>
              <a:t> </a:t>
            </a:r>
            <a:r>
              <a:rPr lang="ru-RU" sz="1800" dirty="0" err="1"/>
              <a:t>използвани</a:t>
            </a:r>
            <a:r>
              <a:rPr lang="ru-RU" sz="1800" dirty="0"/>
              <a:t> за </a:t>
            </a:r>
            <a:r>
              <a:rPr lang="ru-RU" sz="1800" dirty="0" err="1"/>
              <a:t>съставяне</a:t>
            </a:r>
            <a:r>
              <a:rPr lang="ru-RU" sz="1800" dirty="0"/>
              <a:t> на </a:t>
            </a:r>
            <a:r>
              <a:rPr lang="ru-RU" sz="1800" dirty="0" err="1"/>
              <a:t>кадастър</a:t>
            </a:r>
            <a:r>
              <a:rPr lang="ru-RU" sz="1800" dirty="0"/>
              <a:t> „</a:t>
            </a:r>
            <a:r>
              <a:rPr lang="ru-RU" sz="1800" dirty="0" err="1"/>
              <a:t>Имисии</a:t>
            </a:r>
            <a:r>
              <a:rPr lang="ru-RU" sz="1800" dirty="0"/>
              <a:t>” на </a:t>
            </a:r>
            <a:r>
              <a:rPr lang="ru-RU" sz="1800" dirty="0" err="1"/>
              <a:t>Екологичния</a:t>
            </a:r>
            <a:r>
              <a:rPr lang="ru-RU" sz="1800" dirty="0"/>
              <a:t> </a:t>
            </a:r>
            <a:r>
              <a:rPr lang="ru-RU" sz="1800" dirty="0" err="1"/>
              <a:t>кадастър</a:t>
            </a:r>
            <a:r>
              <a:rPr lang="ru-RU" sz="1800" dirty="0"/>
              <a:t> на Община - </a:t>
            </a:r>
            <a:r>
              <a:rPr lang="ru-RU" sz="1800" dirty="0" err="1"/>
              <a:t>Русе</a:t>
            </a:r>
            <a:r>
              <a:rPr lang="ru-RU" sz="1800" dirty="0"/>
              <a:t>. </a:t>
            </a:r>
            <a:r>
              <a:rPr lang="ru-RU" sz="1800" dirty="0" err="1"/>
              <a:t>Данните</a:t>
            </a:r>
            <a:r>
              <a:rPr lang="ru-RU" sz="1800" dirty="0"/>
              <a:t>, </a:t>
            </a:r>
            <a:r>
              <a:rPr lang="ru-RU" sz="1800" dirty="0" err="1"/>
              <a:t>използвани</a:t>
            </a:r>
            <a:r>
              <a:rPr lang="ru-RU" sz="1800" dirty="0"/>
              <a:t> при анализа, </a:t>
            </a:r>
            <a:r>
              <a:rPr lang="ru-RU" sz="1800" dirty="0" err="1"/>
              <a:t>са</a:t>
            </a:r>
            <a:r>
              <a:rPr lang="ru-RU" sz="1800" dirty="0"/>
              <a:t> </a:t>
            </a:r>
            <a:r>
              <a:rPr lang="ru-RU" sz="1800" dirty="0" err="1"/>
              <a:t>резултати</a:t>
            </a:r>
            <a:r>
              <a:rPr lang="ru-RU" sz="1800" dirty="0"/>
              <a:t> от </a:t>
            </a:r>
            <a:r>
              <a:rPr lang="ru-RU" sz="1800" dirty="0" err="1"/>
              <a:t>измервания</a:t>
            </a:r>
            <a:r>
              <a:rPr lang="ru-RU" sz="1800" dirty="0"/>
              <a:t> на Автоматична </a:t>
            </a:r>
            <a:r>
              <a:rPr lang="ru-RU" sz="1800" dirty="0" err="1"/>
              <a:t>измервателна</a:t>
            </a:r>
            <a:r>
              <a:rPr lang="ru-RU" sz="1800" dirty="0"/>
              <a:t> станция „</a:t>
            </a:r>
            <a:r>
              <a:rPr lang="ru-RU" sz="1800" dirty="0" err="1"/>
              <a:t>Възраждане</a:t>
            </a:r>
            <a:r>
              <a:rPr lang="ru-RU" sz="1800" dirty="0"/>
              <a:t>” на </a:t>
            </a:r>
            <a:r>
              <a:rPr lang="ru-RU" sz="1800" dirty="0" err="1"/>
              <a:t>Изпълнителната</a:t>
            </a:r>
            <a:r>
              <a:rPr lang="ru-RU" sz="1800" dirty="0"/>
              <a:t> </a:t>
            </a:r>
            <a:r>
              <a:rPr lang="ru-RU" sz="1800" dirty="0" err="1"/>
              <a:t>агенция</a:t>
            </a:r>
            <a:r>
              <a:rPr lang="ru-RU" sz="1800" dirty="0"/>
              <a:t> по </a:t>
            </a:r>
            <a:r>
              <a:rPr lang="ru-RU" sz="1800" dirty="0" err="1"/>
              <a:t>околната</a:t>
            </a:r>
            <a:r>
              <a:rPr lang="ru-RU" sz="1800" dirty="0"/>
              <a:t> среда.</a:t>
            </a:r>
            <a:br>
              <a:rPr lang="ru-RU" sz="1800" dirty="0"/>
            </a:br>
            <a:r>
              <a:rPr lang="ru-RU" sz="1800" dirty="0" err="1"/>
              <a:t>Анализът</a:t>
            </a:r>
            <a:r>
              <a:rPr lang="ru-RU" sz="1800" dirty="0"/>
              <a:t> </a:t>
            </a:r>
            <a:r>
              <a:rPr lang="ru-RU" sz="1800" dirty="0" err="1"/>
              <a:t>обхваща</a:t>
            </a:r>
            <a:r>
              <a:rPr lang="ru-RU" sz="1800" dirty="0"/>
              <a:t> </a:t>
            </a:r>
            <a:r>
              <a:rPr lang="ru-RU" sz="1800" dirty="0" err="1"/>
              <a:t>седем</a:t>
            </a:r>
            <a:r>
              <a:rPr lang="ru-RU" sz="1800" dirty="0"/>
              <a:t> </a:t>
            </a:r>
            <a:r>
              <a:rPr lang="ru-RU" sz="1800" dirty="0" err="1"/>
              <a:t>замърсителя</a:t>
            </a:r>
            <a:r>
              <a:rPr lang="ru-RU" sz="1800" dirty="0"/>
              <a:t> на </a:t>
            </a:r>
            <a:r>
              <a:rPr lang="ru-RU" sz="1800" dirty="0" err="1"/>
              <a:t>атмосферния</a:t>
            </a:r>
            <a:r>
              <a:rPr lang="ru-RU" sz="1800" dirty="0"/>
              <a:t> </a:t>
            </a:r>
            <a:r>
              <a:rPr lang="ru-RU" sz="1800" dirty="0" err="1"/>
              <a:t>въздух</a:t>
            </a:r>
            <a:r>
              <a:rPr lang="ru-RU" sz="1800" dirty="0"/>
              <a:t> - серен диоксид;  </a:t>
            </a:r>
            <a:r>
              <a:rPr lang="ru-RU" sz="1800" dirty="0" err="1"/>
              <a:t>азотен</a:t>
            </a:r>
            <a:r>
              <a:rPr lang="ru-RU" sz="1800" dirty="0"/>
              <a:t> диоксид; </a:t>
            </a:r>
            <a:r>
              <a:rPr lang="ru-RU" sz="1800" dirty="0" err="1"/>
              <a:t>азотен</a:t>
            </a:r>
            <a:r>
              <a:rPr lang="ru-RU" sz="1800" dirty="0"/>
              <a:t> </a:t>
            </a:r>
            <a:r>
              <a:rPr lang="ru-RU" sz="1800" dirty="0" err="1"/>
              <a:t>оксиди</a:t>
            </a:r>
            <a:r>
              <a:rPr lang="ru-RU" sz="1800" dirty="0"/>
              <a:t>; </a:t>
            </a:r>
            <a:r>
              <a:rPr lang="ru-RU" sz="1800" dirty="0" err="1"/>
              <a:t>въглероден</a:t>
            </a:r>
            <a:r>
              <a:rPr lang="ru-RU" sz="1800" dirty="0"/>
              <a:t> оксид; озон; </a:t>
            </a:r>
            <a:r>
              <a:rPr lang="ru-RU" sz="1800" dirty="0" err="1"/>
              <a:t>фини</a:t>
            </a:r>
            <a:r>
              <a:rPr lang="ru-RU" sz="1800" dirty="0"/>
              <a:t> </a:t>
            </a:r>
            <a:r>
              <a:rPr lang="ru-RU" sz="1800" dirty="0" err="1"/>
              <a:t>прахови</a:t>
            </a:r>
            <a:r>
              <a:rPr lang="ru-RU" sz="1800" dirty="0"/>
              <a:t> </a:t>
            </a:r>
            <a:r>
              <a:rPr lang="ru-RU" sz="1800" dirty="0" err="1"/>
              <a:t>частици</a:t>
            </a:r>
            <a:r>
              <a:rPr lang="ru-RU" sz="1800" dirty="0"/>
              <a:t> ФПЧ10; . </a:t>
            </a:r>
            <a:r>
              <a:rPr lang="ru-RU" sz="1800" dirty="0" err="1"/>
              <a:t>фини</a:t>
            </a:r>
            <a:r>
              <a:rPr lang="ru-RU" sz="1800" dirty="0"/>
              <a:t> </a:t>
            </a:r>
            <a:r>
              <a:rPr lang="ru-RU" sz="1800" dirty="0" err="1"/>
              <a:t>прахови</a:t>
            </a:r>
            <a:r>
              <a:rPr lang="ru-RU" sz="1800" dirty="0"/>
              <a:t> </a:t>
            </a:r>
            <a:r>
              <a:rPr lang="ru-RU" sz="1800" dirty="0" err="1"/>
              <a:t>частици</a:t>
            </a:r>
            <a:r>
              <a:rPr lang="ru-RU" sz="1800" dirty="0"/>
              <a:t> ФПЧ2.5</a:t>
            </a:r>
            <a:r>
              <a:rPr lang="ru-RU" sz="1800" dirty="0" smtClean="0"/>
              <a:t>.</a:t>
            </a:r>
            <a:r>
              <a:rPr lang="en-US" sz="1800" dirty="0" smtClean="0"/>
              <a:t> </a:t>
            </a:r>
            <a:r>
              <a:rPr lang="ru-RU" sz="1800" dirty="0" err="1" smtClean="0"/>
              <a:t>Използвани</a:t>
            </a:r>
            <a:r>
              <a:rPr lang="ru-RU" sz="1800" dirty="0" smtClean="0"/>
              <a:t> </a:t>
            </a:r>
            <a:r>
              <a:rPr lang="ru-RU" sz="1800" dirty="0" err="1"/>
              <a:t>са</a:t>
            </a:r>
            <a:r>
              <a:rPr lang="ru-RU" sz="1800" dirty="0"/>
              <a:t> </a:t>
            </a:r>
            <a:r>
              <a:rPr lang="ru-RU" sz="1800" dirty="0" err="1"/>
              <a:t>осем</a:t>
            </a:r>
            <a:r>
              <a:rPr lang="ru-RU" sz="1800" dirty="0"/>
              <a:t> </a:t>
            </a:r>
            <a:r>
              <a:rPr lang="ru-RU" sz="1800" dirty="0" err="1"/>
              <a:t>основни</a:t>
            </a:r>
            <a:r>
              <a:rPr lang="ru-RU" sz="1800" dirty="0"/>
              <a:t> показателя на </a:t>
            </a:r>
            <a:r>
              <a:rPr lang="ru-RU" sz="1800" dirty="0" err="1"/>
              <a:t>замърсителите</a:t>
            </a:r>
            <a:r>
              <a:rPr lang="ru-RU" sz="1800" dirty="0"/>
              <a:t> - </a:t>
            </a:r>
            <a:r>
              <a:rPr lang="ru-RU" sz="1800" dirty="0" err="1"/>
              <a:t>максимални</a:t>
            </a:r>
            <a:r>
              <a:rPr lang="ru-RU" sz="1800" dirty="0"/>
              <a:t> </a:t>
            </a:r>
            <a:r>
              <a:rPr lang="ru-RU" sz="1800" dirty="0" err="1"/>
              <a:t>средночасови</a:t>
            </a:r>
            <a:r>
              <a:rPr lang="ru-RU" sz="1800" dirty="0"/>
              <a:t> концентрации;  </a:t>
            </a:r>
            <a:r>
              <a:rPr lang="ru-RU" sz="1800" dirty="0" err="1"/>
              <a:t>средночасови</a:t>
            </a:r>
            <a:r>
              <a:rPr lang="ru-RU" sz="1800" dirty="0"/>
              <a:t> концентрации; </a:t>
            </a:r>
            <a:r>
              <a:rPr lang="ru-RU" sz="1800" dirty="0" err="1"/>
              <a:t>максималните</a:t>
            </a:r>
            <a:r>
              <a:rPr lang="ru-RU" sz="1800" dirty="0"/>
              <a:t> </a:t>
            </a:r>
            <a:r>
              <a:rPr lang="ru-RU" sz="1800" dirty="0" err="1"/>
              <a:t>средноденонощни</a:t>
            </a:r>
            <a:r>
              <a:rPr lang="ru-RU" sz="1800" dirty="0"/>
              <a:t> концентрации; </a:t>
            </a:r>
            <a:r>
              <a:rPr lang="ru-RU" sz="1800" dirty="0" err="1"/>
              <a:t>средноденонощни</a:t>
            </a:r>
            <a:r>
              <a:rPr lang="ru-RU" sz="1800" dirty="0"/>
              <a:t> концентрации; </a:t>
            </a:r>
            <a:r>
              <a:rPr lang="ru-RU" sz="1800" dirty="0" err="1"/>
              <a:t>средномесечни</a:t>
            </a:r>
            <a:r>
              <a:rPr lang="ru-RU" sz="1800" dirty="0"/>
              <a:t> концентрации; </a:t>
            </a:r>
            <a:r>
              <a:rPr lang="ru-RU" sz="1800" dirty="0" err="1"/>
              <a:t>средногодишни</a:t>
            </a:r>
            <a:r>
              <a:rPr lang="ru-RU" sz="1800" dirty="0"/>
              <a:t> концентрации; </a:t>
            </a:r>
            <a:r>
              <a:rPr lang="ru-RU" sz="1800" dirty="0" err="1"/>
              <a:t>време</a:t>
            </a:r>
            <a:r>
              <a:rPr lang="ru-RU" sz="1800" dirty="0"/>
              <a:t> на </a:t>
            </a:r>
            <a:r>
              <a:rPr lang="ru-RU" sz="1800" dirty="0" err="1"/>
              <a:t>възникване</a:t>
            </a:r>
            <a:r>
              <a:rPr lang="ru-RU" sz="1800" dirty="0"/>
              <a:t> на </a:t>
            </a:r>
            <a:r>
              <a:rPr lang="ru-RU" sz="1800" dirty="0" err="1"/>
              <a:t>максималните</a:t>
            </a:r>
            <a:r>
              <a:rPr lang="ru-RU" sz="1800" dirty="0"/>
              <a:t> </a:t>
            </a:r>
            <a:r>
              <a:rPr lang="ru-RU" sz="1800" dirty="0" err="1"/>
              <a:t>средночасови</a:t>
            </a:r>
            <a:r>
              <a:rPr lang="ru-RU" sz="1800" dirty="0"/>
              <a:t> и </a:t>
            </a:r>
            <a:r>
              <a:rPr lang="ru-RU" sz="1800" dirty="0" err="1"/>
              <a:t>максималните</a:t>
            </a:r>
            <a:r>
              <a:rPr lang="ru-RU" sz="1800" dirty="0"/>
              <a:t> </a:t>
            </a:r>
            <a:r>
              <a:rPr lang="ru-RU" sz="1800" dirty="0" err="1"/>
              <a:t>средноденощни</a:t>
            </a:r>
            <a:r>
              <a:rPr lang="ru-RU" sz="1800" dirty="0"/>
              <a:t> концентрации. Те </a:t>
            </a:r>
            <a:r>
              <a:rPr lang="ru-RU" sz="1800" dirty="0" err="1"/>
              <a:t>отразяват</a:t>
            </a:r>
            <a:r>
              <a:rPr lang="ru-RU" sz="1800" dirty="0"/>
              <a:t> </a:t>
            </a:r>
            <a:r>
              <a:rPr lang="ru-RU" sz="1800" dirty="0" err="1"/>
              <a:t>достатъчно</a:t>
            </a:r>
            <a:r>
              <a:rPr lang="ru-RU" sz="1800" dirty="0"/>
              <a:t> обширно и </a:t>
            </a:r>
            <a:r>
              <a:rPr lang="ru-RU" sz="1800" dirty="0" err="1"/>
              <a:t>реално</a:t>
            </a:r>
            <a:r>
              <a:rPr lang="ru-RU" sz="1800" dirty="0"/>
              <a:t> </a:t>
            </a:r>
            <a:r>
              <a:rPr lang="ru-RU" sz="1800" dirty="0" err="1"/>
              <a:t>качеството</a:t>
            </a:r>
            <a:r>
              <a:rPr lang="ru-RU" sz="1800" dirty="0"/>
              <a:t> на </a:t>
            </a:r>
            <a:r>
              <a:rPr lang="ru-RU" sz="1800" dirty="0" err="1"/>
              <a:t>атмосферния</a:t>
            </a:r>
            <a:r>
              <a:rPr lang="ru-RU" sz="1800" dirty="0"/>
              <a:t> </a:t>
            </a:r>
            <a:r>
              <a:rPr lang="ru-RU" sz="1800" dirty="0" err="1"/>
              <a:t>въздух</a:t>
            </a:r>
            <a:r>
              <a:rPr lang="ru-RU" sz="1800" dirty="0"/>
              <a:t>.</a:t>
            </a:r>
            <a:br>
              <a:rPr lang="ru-RU" sz="1800" dirty="0"/>
            </a:br>
            <a:r>
              <a:rPr lang="ru-RU" sz="1800" dirty="0" err="1" smtClean="0"/>
              <a:t>Средночасовите</a:t>
            </a:r>
            <a:r>
              <a:rPr lang="ru-RU" sz="1800" dirty="0"/>
              <a:t>, </a:t>
            </a:r>
            <a:r>
              <a:rPr lang="ru-RU" sz="1800" dirty="0" err="1"/>
              <a:t>средноденонощните</a:t>
            </a:r>
            <a:r>
              <a:rPr lang="ru-RU" sz="1800" dirty="0"/>
              <a:t>, </a:t>
            </a:r>
            <a:r>
              <a:rPr lang="ru-RU" sz="1800" dirty="0" err="1"/>
              <a:t>средномесечните</a:t>
            </a:r>
            <a:r>
              <a:rPr lang="ru-RU" sz="1800" dirty="0"/>
              <a:t> и </a:t>
            </a:r>
            <a:r>
              <a:rPr lang="ru-RU" sz="1800" dirty="0" err="1"/>
              <a:t>средногодишните</a:t>
            </a:r>
            <a:r>
              <a:rPr lang="ru-RU" sz="1800" dirty="0"/>
              <a:t> концентрации се </a:t>
            </a:r>
            <a:r>
              <a:rPr lang="ru-RU" sz="1800" dirty="0" err="1"/>
              <a:t>анализират</a:t>
            </a:r>
            <a:r>
              <a:rPr lang="ru-RU" sz="1800" dirty="0"/>
              <a:t> </a:t>
            </a:r>
            <a:r>
              <a:rPr lang="ru-RU" sz="1800" dirty="0" err="1"/>
              <a:t>във</a:t>
            </a:r>
            <a:r>
              <a:rPr lang="ru-RU" sz="1800" dirty="0"/>
              <a:t> функция на </a:t>
            </a:r>
            <a:r>
              <a:rPr lang="ru-RU" sz="1800" dirty="0" err="1" smtClean="0"/>
              <a:t>времето</a:t>
            </a:r>
            <a:r>
              <a:rPr lang="ru-RU" sz="1800" dirty="0" smtClean="0"/>
              <a:t> </a:t>
            </a:r>
            <a:r>
              <a:rPr lang="ru-RU" sz="1800" dirty="0" err="1"/>
              <a:t>Разкрива</a:t>
            </a:r>
            <a:r>
              <a:rPr lang="ru-RU" sz="1800" dirty="0"/>
              <a:t> се </a:t>
            </a:r>
            <a:r>
              <a:rPr lang="ru-RU" sz="1800" dirty="0" err="1"/>
              <a:t>насоката</a:t>
            </a:r>
            <a:r>
              <a:rPr lang="ru-RU" sz="1800" dirty="0"/>
              <a:t> на развитие в </a:t>
            </a:r>
            <a:r>
              <a:rPr lang="ru-RU" sz="1800" dirty="0" err="1"/>
              <a:t>измененията</a:t>
            </a:r>
            <a:r>
              <a:rPr lang="ru-RU" sz="1800" dirty="0"/>
              <a:t> на </a:t>
            </a:r>
            <a:r>
              <a:rPr lang="ru-RU" sz="1800" dirty="0" err="1"/>
              <a:t>концентрациите</a:t>
            </a:r>
            <a:r>
              <a:rPr lang="ru-RU" sz="1800" dirty="0"/>
              <a:t> на </a:t>
            </a:r>
            <a:r>
              <a:rPr lang="ru-RU" sz="1800" dirty="0" err="1"/>
              <a:t>замърсителите</a:t>
            </a:r>
            <a:r>
              <a:rPr lang="ru-RU" sz="1800" dirty="0"/>
              <a:t>. </a:t>
            </a:r>
            <a:r>
              <a:rPr lang="ru-RU" sz="1800" dirty="0" err="1"/>
              <a:t>Построени</a:t>
            </a:r>
            <a:r>
              <a:rPr lang="ru-RU" sz="1800" dirty="0"/>
              <a:t> </a:t>
            </a:r>
            <a:r>
              <a:rPr lang="ru-RU" sz="1800" dirty="0" err="1"/>
              <a:t>са</a:t>
            </a:r>
            <a:r>
              <a:rPr lang="ru-RU" sz="1800" dirty="0"/>
              <a:t> </a:t>
            </a:r>
            <a:r>
              <a:rPr lang="ru-RU" sz="1800" dirty="0" err="1"/>
              <a:t>трендови</a:t>
            </a:r>
            <a:r>
              <a:rPr lang="ru-RU" sz="1800" dirty="0"/>
              <a:t> модели. Те </a:t>
            </a:r>
            <a:r>
              <a:rPr lang="ru-RU" sz="1800" dirty="0" err="1"/>
              <a:t>отразяват</a:t>
            </a:r>
            <a:r>
              <a:rPr lang="ru-RU" sz="1800" dirty="0"/>
              <a:t> </a:t>
            </a:r>
            <a:r>
              <a:rPr lang="ru-RU" sz="1800" dirty="0" err="1"/>
              <a:t>тенденциите</a:t>
            </a:r>
            <a:r>
              <a:rPr lang="ru-RU" sz="1800" dirty="0"/>
              <a:t> - </a:t>
            </a:r>
            <a:r>
              <a:rPr lang="ru-RU" sz="1800" dirty="0" err="1"/>
              <a:t>основните</a:t>
            </a:r>
            <a:r>
              <a:rPr lang="ru-RU" sz="1800" dirty="0"/>
              <a:t> закономерности в </a:t>
            </a:r>
            <a:r>
              <a:rPr lang="ru-RU" sz="1800" dirty="0" err="1"/>
              <a:t>измененията</a:t>
            </a:r>
            <a:r>
              <a:rPr lang="ru-RU" sz="1800" dirty="0"/>
              <a:t> на </a:t>
            </a:r>
            <a:r>
              <a:rPr lang="ru-RU" sz="1800" dirty="0" err="1"/>
              <a:t>концентрациите</a:t>
            </a:r>
            <a:r>
              <a:rPr lang="ru-RU" sz="1800" dirty="0"/>
              <a:t> на </a:t>
            </a:r>
            <a:r>
              <a:rPr lang="ru-RU" sz="1800" dirty="0" err="1"/>
              <a:t>замърсителите</a:t>
            </a:r>
            <a:r>
              <a:rPr lang="ru-RU" sz="1800" dirty="0"/>
              <a:t>. </a:t>
            </a:r>
            <a:br>
              <a:rPr lang="ru-RU" sz="1800" dirty="0"/>
            </a:br>
            <a:r>
              <a:rPr lang="ru-RU" sz="1800" dirty="0" smtClean="0"/>
              <a:t>След </a:t>
            </a:r>
            <a:r>
              <a:rPr lang="ru-RU" sz="1800" dirty="0" err="1" smtClean="0"/>
              <a:t>предварителния</a:t>
            </a:r>
            <a:r>
              <a:rPr lang="ru-RU" sz="1800" dirty="0" smtClean="0"/>
              <a:t> анализ </a:t>
            </a:r>
            <a:r>
              <a:rPr lang="ru-RU" sz="1800" dirty="0" err="1" smtClean="0"/>
              <a:t>бе</a:t>
            </a:r>
            <a:r>
              <a:rPr lang="ru-RU" sz="1800" dirty="0" smtClean="0"/>
              <a:t> </a:t>
            </a:r>
            <a:r>
              <a:rPr lang="ru-RU" sz="1800" dirty="0" err="1" smtClean="0"/>
              <a:t>акцентирано</a:t>
            </a:r>
            <a:r>
              <a:rPr lang="ru-RU" sz="1800" dirty="0" smtClean="0"/>
              <a:t> </a:t>
            </a:r>
            <a:r>
              <a:rPr lang="ru-RU" sz="1800" dirty="0" err="1" smtClean="0"/>
              <a:t>върху</a:t>
            </a:r>
            <a:r>
              <a:rPr lang="ru-RU" sz="1800" dirty="0" smtClean="0"/>
              <a:t> шест </a:t>
            </a:r>
            <a:r>
              <a:rPr lang="ru-RU" sz="1800" dirty="0" err="1" smtClean="0"/>
              <a:t>математични</a:t>
            </a:r>
            <a:r>
              <a:rPr lang="ru-RU" sz="1800" dirty="0" smtClean="0"/>
              <a:t> </a:t>
            </a:r>
            <a:r>
              <a:rPr lang="ru-RU" sz="1800" dirty="0" err="1" smtClean="0"/>
              <a:t>модела</a:t>
            </a:r>
            <a:r>
              <a:rPr lang="ru-RU" sz="1800" dirty="0" smtClean="0"/>
              <a:t>: линеен </a:t>
            </a:r>
            <a:r>
              <a:rPr lang="ru-RU" sz="1800" dirty="0" err="1" smtClean="0"/>
              <a:t>модел</a:t>
            </a:r>
            <a:r>
              <a:rPr lang="ru-RU" sz="1800" dirty="0" smtClean="0"/>
              <a:t>; </a:t>
            </a:r>
            <a:r>
              <a:rPr lang="ru-RU" sz="1800" dirty="0" err="1" smtClean="0"/>
              <a:t>логаритмичен</a:t>
            </a:r>
            <a:r>
              <a:rPr lang="ru-RU" sz="1800" dirty="0" smtClean="0"/>
              <a:t> </a:t>
            </a:r>
            <a:r>
              <a:rPr lang="ru-RU" sz="1800" dirty="0" err="1" smtClean="0"/>
              <a:t>модел</a:t>
            </a:r>
            <a:r>
              <a:rPr lang="ru-RU" sz="1800" dirty="0" smtClean="0"/>
              <a:t>; </a:t>
            </a:r>
            <a:r>
              <a:rPr lang="ru-RU" sz="1800" dirty="0" err="1" smtClean="0"/>
              <a:t>полиномен</a:t>
            </a:r>
            <a:r>
              <a:rPr lang="ru-RU" sz="1800" dirty="0" smtClean="0"/>
              <a:t> </a:t>
            </a:r>
            <a:r>
              <a:rPr lang="ru-RU" sz="1800" dirty="0" err="1" smtClean="0"/>
              <a:t>модел</a:t>
            </a:r>
            <a:r>
              <a:rPr lang="ru-RU" sz="1800" dirty="0" smtClean="0"/>
              <a:t>; </a:t>
            </a:r>
            <a:r>
              <a:rPr lang="ru-RU" sz="1800" dirty="0" err="1" smtClean="0"/>
              <a:t>мултипликативен</a:t>
            </a:r>
            <a:r>
              <a:rPr lang="ru-RU" sz="1800" dirty="0" smtClean="0"/>
              <a:t> </a:t>
            </a:r>
            <a:r>
              <a:rPr lang="ru-RU" sz="1800" dirty="0" err="1" smtClean="0"/>
              <a:t>модел</a:t>
            </a:r>
            <a:r>
              <a:rPr lang="ru-RU" sz="1800" dirty="0" smtClean="0"/>
              <a:t>; </a:t>
            </a:r>
            <a:r>
              <a:rPr lang="ru-RU" sz="1800" dirty="0" err="1" smtClean="0"/>
              <a:t>експоненциален</a:t>
            </a:r>
            <a:r>
              <a:rPr lang="ru-RU" sz="1800" dirty="0" smtClean="0"/>
              <a:t> </a:t>
            </a:r>
            <a:r>
              <a:rPr lang="ru-RU" sz="1800" dirty="0" err="1" smtClean="0"/>
              <a:t>модел</a:t>
            </a:r>
            <a:r>
              <a:rPr lang="ru-RU" sz="1800" dirty="0" smtClean="0"/>
              <a:t>; </a:t>
            </a:r>
            <a:r>
              <a:rPr lang="ru-RU" sz="1800" dirty="0" err="1" smtClean="0"/>
              <a:t>модел</a:t>
            </a:r>
            <a:r>
              <a:rPr lang="ru-RU" sz="1800" dirty="0" smtClean="0"/>
              <a:t> на </a:t>
            </a:r>
            <a:r>
              <a:rPr lang="ru-RU" sz="1800" dirty="0" err="1" smtClean="0"/>
              <a:t>движещите</a:t>
            </a:r>
            <a:r>
              <a:rPr lang="ru-RU" sz="1800" dirty="0" smtClean="0"/>
              <a:t> се </a:t>
            </a:r>
            <a:r>
              <a:rPr lang="ru-RU" sz="1800" dirty="0" err="1" smtClean="0"/>
              <a:t>средни</a:t>
            </a:r>
            <a:r>
              <a:rPr lang="ru-RU" sz="1800" dirty="0" smtClean="0"/>
              <a:t>.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03471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bg-BG" sz="1800" dirty="0" smtClean="0"/>
              <a:t>Обобщавайки изложеното и получените резултати могат да се направят </a:t>
            </a:r>
            <a:br>
              <a:rPr lang="bg-BG" sz="1800" dirty="0" smtClean="0"/>
            </a:br>
            <a:r>
              <a:rPr lang="bg-BG" sz="1800" b="1" dirty="0" smtClean="0"/>
              <a:t>СЛЕДНИТЕ ИЗВОДИ:</a:t>
            </a: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en-US" sz="1800" b="1" dirty="0" smtClean="0">
                <a:solidFill>
                  <a:srgbClr val="C00000"/>
                </a:solidFill>
              </a:rPr>
              <a:t>I</a:t>
            </a:r>
            <a:r>
              <a:rPr lang="bg-BG" sz="1800" b="1" dirty="0" smtClean="0">
                <a:solidFill>
                  <a:srgbClr val="C00000"/>
                </a:solidFill>
              </a:rPr>
              <a:t>. Динамичните редове на концентрациите </a:t>
            </a:r>
            <a:r>
              <a:rPr lang="bg-BG" sz="1800" dirty="0" smtClean="0"/>
              <a:t>на изследваните замърсители са с по-висока интензивност и повече случайни превишавания през есенно - зимния сезон. Общо взето не могат да се правят заключения за някаква друга цикличност, освен сезонната по месеци. Концентрациите по часове в денонощието и по денонощия не формират цикли или други хармонични и нехармонични тенденции.</a:t>
            </a:r>
            <a:br>
              <a:rPr lang="bg-BG" sz="1800" dirty="0" smtClean="0"/>
            </a:br>
            <a:r>
              <a:rPr lang="en-US" sz="1800" b="1" dirty="0" smtClean="0">
                <a:solidFill>
                  <a:srgbClr val="C00000"/>
                </a:solidFill>
              </a:rPr>
              <a:t>II</a:t>
            </a:r>
            <a:r>
              <a:rPr lang="bg-BG" sz="1800" b="1" dirty="0" smtClean="0">
                <a:solidFill>
                  <a:srgbClr val="C00000"/>
                </a:solidFill>
              </a:rPr>
              <a:t>. Изследването на концентрациите по часове </a:t>
            </a:r>
            <a:r>
              <a:rPr lang="bg-BG" sz="1800" dirty="0" smtClean="0"/>
              <a:t>позволява да се правят изводи със сравнително голямо приближение за определяне на честотата на колебанията и циклите на промяна. Подходящо е концентрациите на замърсителите, които са близки до регламентираните норми, да се измерват при по-малки интервали на времето. По този начин може да се установи действителната динамика на изменение и на превишаванията над допустимите стойности, които са с висока честота и остават незабележими при възприетото време на определяне през един час. </a:t>
            </a:r>
            <a:br>
              <a:rPr lang="bg-BG" sz="1800" dirty="0" smtClean="0"/>
            </a:br>
            <a:r>
              <a:rPr lang="en-US" sz="1800" b="1" dirty="0" smtClean="0">
                <a:solidFill>
                  <a:srgbClr val="C00000"/>
                </a:solidFill>
              </a:rPr>
              <a:t>III</a:t>
            </a:r>
            <a:r>
              <a:rPr lang="bg-BG" sz="1800" b="1" dirty="0" smtClean="0">
                <a:solidFill>
                  <a:srgbClr val="C00000"/>
                </a:solidFill>
              </a:rPr>
              <a:t>. Въпреки големите колебания на измерените стойности </a:t>
            </a:r>
            <a:r>
              <a:rPr lang="bg-BG" sz="1800" dirty="0" smtClean="0"/>
              <a:t>на концентрациите може да се установи насоката и тенденцията на изменение във времето - по часове, денонощия, месеци и години. Изведени са множество математични модели, като само част са представени в настоящия доклад поради ограничения в обема. </a:t>
            </a:r>
            <a:br>
              <a:rPr lang="bg-BG" sz="1800" dirty="0" smtClean="0"/>
            </a:br>
            <a:r>
              <a:rPr lang="bg-BG" sz="1800" dirty="0" smtClean="0"/>
              <a:t>Преобладават три основни модела, които описват адекватно закономерностите на изменение на концентрациите на замърсители - логаритмичен модел; полиномен модел; експоненциален модел.</a:t>
            </a:r>
            <a:br>
              <a:rPr lang="bg-BG" sz="1800" dirty="0" smtClean="0"/>
            </a:br>
            <a:r>
              <a:rPr lang="bg-BG" sz="1800" dirty="0" smtClean="0"/>
              <a:t>Опитът с използването на модела на движещите се средни стойности се оказа, че не е подходящ. Той може да се прилага само за визуално сравнение и представяне на резултатите, но не и за точен анализ.</a:t>
            </a:r>
            <a:br>
              <a:rPr lang="bg-BG" sz="1800" dirty="0" smtClean="0"/>
            </a:br>
            <a:r>
              <a:rPr lang="en-US" sz="1800" b="1" dirty="0"/>
              <a:t/>
            </a:r>
            <a:br>
              <a:rPr lang="en-US" sz="18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46300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rgbClr val="C00000"/>
                </a:solidFill>
              </a:rPr>
              <a:t>IV</a:t>
            </a:r>
            <a:r>
              <a:rPr lang="bg-BG" sz="1800" b="1" dirty="0">
                <a:solidFill>
                  <a:srgbClr val="C00000"/>
                </a:solidFill>
              </a:rPr>
              <a:t>. Установените емпирични и теоретични разпределения </a:t>
            </a:r>
            <a:r>
              <a:rPr lang="bg-BG" sz="1800" dirty="0"/>
              <a:t>са много точно описание на процесите на изменение на концентрациите на замърсителите. Основните параметри на функциите на вероятностите и числените характеристики са достатъчни за аналитично сравняване и оценяване. </a:t>
            </a:r>
            <a:br>
              <a:rPr lang="bg-BG" sz="1800" dirty="0"/>
            </a:br>
            <a:r>
              <a:rPr lang="bg-BG" sz="1800" dirty="0"/>
              <a:t>Теоретичните разпределения и в графична и в числена интерпретация описват точно емпиричните разпределения. Преобладават логистичното разпределение; логаритмично - логистичното разпределение, инвариантното </a:t>
            </a:r>
            <a:r>
              <a:rPr lang="bg-BG" sz="1800" dirty="0" err="1"/>
              <a:t>гаусово</a:t>
            </a:r>
            <a:r>
              <a:rPr lang="bg-BG" sz="1800" dirty="0"/>
              <a:t> - разпределение, разпределението на </a:t>
            </a:r>
            <a:r>
              <a:rPr lang="bg-BG" sz="1800" dirty="0" err="1"/>
              <a:t>Вейбул</a:t>
            </a:r>
            <a:r>
              <a:rPr lang="bg-BG" sz="1800" dirty="0"/>
              <a:t>. </a:t>
            </a:r>
            <a:br>
              <a:rPr lang="bg-BG" sz="1800" dirty="0"/>
            </a:br>
            <a:r>
              <a:rPr lang="bg-BG" sz="1800" dirty="0"/>
              <a:t>Визуалното им сравнение позволява да се придобие представа за диапазоните на концентрациите на замърсителите и да се сравнят с нормите. Тази информация, може да се каже, е по-концентрирана, което създава възможност за по-бързо и по-лесно анализиране.</a:t>
            </a:r>
            <a:br>
              <a:rPr lang="bg-BG" sz="1800" dirty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68894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ru-RU" sz="1800" b="1" dirty="0" smtClean="0"/>
              <a:t>V. </a:t>
            </a:r>
            <a:r>
              <a:rPr lang="ru-RU" sz="1800" b="1" dirty="0" err="1"/>
              <a:t>Оценката</a:t>
            </a:r>
            <a:r>
              <a:rPr lang="ru-RU" sz="1800" b="1" dirty="0"/>
              <a:t> на </a:t>
            </a:r>
            <a:r>
              <a:rPr lang="ru-RU" sz="1800" b="1" dirty="0" err="1"/>
              <a:t>съответствията</a:t>
            </a:r>
            <a:r>
              <a:rPr lang="ru-RU" sz="1800" b="1" dirty="0"/>
              <a:t> </a:t>
            </a:r>
            <a:r>
              <a:rPr lang="ru-RU" sz="1800" b="1" dirty="0" err="1"/>
              <a:t>показва</a:t>
            </a:r>
            <a:r>
              <a:rPr lang="ru-RU" sz="1800" b="1" dirty="0"/>
              <a:t>, че</a:t>
            </a:r>
            <a:r>
              <a:rPr lang="ru-RU" sz="1800" b="1" dirty="0" smtClean="0"/>
              <a:t>: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/>
              <a:t>1. </a:t>
            </a:r>
            <a:r>
              <a:rPr lang="ru-RU" sz="1800" b="1" dirty="0" err="1"/>
              <a:t>Замърсяване</a:t>
            </a:r>
            <a:r>
              <a:rPr lang="ru-RU" sz="1800" b="1" dirty="0"/>
              <a:t> </a:t>
            </a:r>
            <a:r>
              <a:rPr lang="ru-RU" sz="1800" b="1" dirty="0" err="1"/>
              <a:t>със</a:t>
            </a:r>
            <a:r>
              <a:rPr lang="ru-RU" sz="1800" b="1" dirty="0"/>
              <a:t> серен диоксид</a:t>
            </a:r>
            <a:r>
              <a:rPr lang="ru-RU" sz="1800" b="1" dirty="0" smtClean="0"/>
              <a:t>:</a:t>
            </a: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dirty="0"/>
              <a:t>СПАЗЕНА Е </a:t>
            </a:r>
            <a:r>
              <a:rPr lang="ru-RU" sz="1800" dirty="0" err="1"/>
              <a:t>средночасовата</a:t>
            </a:r>
            <a:r>
              <a:rPr lang="ru-RU" sz="1800" dirty="0"/>
              <a:t> норма за </a:t>
            </a:r>
            <a:r>
              <a:rPr lang="ru-RU" sz="1800" dirty="0" err="1"/>
              <a:t>опазване</a:t>
            </a:r>
            <a:r>
              <a:rPr lang="ru-RU" sz="1800" dirty="0"/>
              <a:t> на </a:t>
            </a:r>
            <a:r>
              <a:rPr lang="ru-RU" sz="1800" dirty="0" err="1"/>
              <a:t>човешкото</a:t>
            </a:r>
            <a:r>
              <a:rPr lang="ru-RU" sz="1800" dirty="0"/>
              <a:t> </a:t>
            </a:r>
            <a:r>
              <a:rPr lang="ru-RU" sz="1800" dirty="0" err="1"/>
              <a:t>здраве</a:t>
            </a:r>
            <a:r>
              <a:rPr lang="ru-RU" sz="1800" dirty="0"/>
              <a:t> от 350 µg/m3 и </a:t>
            </a:r>
            <a:r>
              <a:rPr lang="ru-RU" sz="1800" dirty="0" err="1"/>
              <a:t>средноденонощната</a:t>
            </a:r>
            <a:r>
              <a:rPr lang="ru-RU" sz="1800" dirty="0"/>
              <a:t> норма за </a:t>
            </a:r>
            <a:r>
              <a:rPr lang="ru-RU" sz="1800" dirty="0" err="1"/>
              <a:t>опазване</a:t>
            </a:r>
            <a:r>
              <a:rPr lang="ru-RU" sz="1800" dirty="0"/>
              <a:t> на </a:t>
            </a:r>
            <a:r>
              <a:rPr lang="ru-RU" sz="1800" dirty="0" err="1"/>
              <a:t>човешкото</a:t>
            </a:r>
            <a:r>
              <a:rPr lang="ru-RU" sz="1800" dirty="0"/>
              <a:t> </a:t>
            </a:r>
            <a:r>
              <a:rPr lang="ru-RU" sz="1800" dirty="0" err="1"/>
              <a:t>здраве</a:t>
            </a:r>
            <a:r>
              <a:rPr lang="ru-RU" sz="1800" dirty="0"/>
              <a:t> от 125 µg/m3.</a:t>
            </a:r>
            <a:br>
              <a:rPr lang="ru-RU" sz="1800" dirty="0"/>
            </a:br>
            <a:r>
              <a:rPr lang="ru-RU" sz="1800" dirty="0"/>
              <a:t>СПАЗЕНА Е </a:t>
            </a:r>
            <a:r>
              <a:rPr lang="ru-RU" sz="1800" dirty="0" err="1"/>
              <a:t>нормата</a:t>
            </a:r>
            <a:r>
              <a:rPr lang="ru-RU" sz="1800" dirty="0"/>
              <a:t> за </a:t>
            </a:r>
            <a:r>
              <a:rPr lang="ru-RU" sz="1800" dirty="0" err="1"/>
              <a:t>опазване</a:t>
            </a:r>
            <a:r>
              <a:rPr lang="ru-RU" sz="1800" dirty="0"/>
              <a:t> на </a:t>
            </a:r>
            <a:r>
              <a:rPr lang="ru-RU" sz="1800" dirty="0" err="1"/>
              <a:t>природните</a:t>
            </a:r>
            <a:r>
              <a:rPr lang="ru-RU" sz="1800" dirty="0"/>
              <a:t> </a:t>
            </a:r>
            <a:r>
              <a:rPr lang="ru-RU" sz="1800" dirty="0" err="1"/>
              <a:t>екосистеми</a:t>
            </a:r>
            <a:r>
              <a:rPr lang="ru-RU" sz="1800" dirty="0"/>
              <a:t> (20 µg/m3) при </a:t>
            </a:r>
            <a:r>
              <a:rPr lang="ru-RU" sz="1800" dirty="0" err="1"/>
              <a:t>замърсяване</a:t>
            </a:r>
            <a:r>
              <a:rPr lang="ru-RU" sz="1800" dirty="0"/>
              <a:t> </a:t>
            </a:r>
            <a:r>
              <a:rPr lang="ru-RU" sz="1800" dirty="0" err="1"/>
              <a:t>със</a:t>
            </a:r>
            <a:r>
              <a:rPr lang="ru-RU" sz="1800" dirty="0"/>
              <a:t> серен диоксид </a:t>
            </a:r>
            <a:r>
              <a:rPr lang="ru-RU" sz="1800" dirty="0" err="1"/>
              <a:t>през</a:t>
            </a:r>
            <a:r>
              <a:rPr lang="ru-RU" sz="1800" dirty="0"/>
              <a:t> периода 2016-2019 г.. </a:t>
            </a:r>
            <a:br>
              <a:rPr lang="ru-RU" sz="1800" dirty="0"/>
            </a:br>
            <a:r>
              <a:rPr lang="ru-RU" sz="1800" dirty="0">
                <a:solidFill>
                  <a:srgbClr val="FF0000"/>
                </a:solidFill>
              </a:rPr>
              <a:t>НЕ Е СПАЗЕНА </a:t>
            </a:r>
            <a:r>
              <a:rPr lang="ru-RU" sz="1800" dirty="0" err="1"/>
              <a:t>нормата</a:t>
            </a:r>
            <a:r>
              <a:rPr lang="ru-RU" sz="1800" dirty="0"/>
              <a:t> за </a:t>
            </a:r>
            <a:r>
              <a:rPr lang="ru-RU" sz="1800" dirty="0" err="1"/>
              <a:t>опазване</a:t>
            </a:r>
            <a:r>
              <a:rPr lang="ru-RU" sz="1800" dirty="0"/>
              <a:t> на </a:t>
            </a:r>
            <a:r>
              <a:rPr lang="ru-RU" sz="1800" dirty="0" err="1"/>
              <a:t>природните</a:t>
            </a:r>
            <a:r>
              <a:rPr lang="ru-RU" sz="1800" dirty="0"/>
              <a:t> </a:t>
            </a:r>
            <a:r>
              <a:rPr lang="ru-RU" sz="1800" dirty="0" err="1"/>
              <a:t>екосистеми</a:t>
            </a:r>
            <a:r>
              <a:rPr lang="ru-RU" sz="1800" dirty="0"/>
              <a:t> </a:t>
            </a:r>
            <a:r>
              <a:rPr lang="ru-RU" sz="1800" dirty="0" err="1"/>
              <a:t>през</a:t>
            </a:r>
            <a:r>
              <a:rPr lang="ru-RU" sz="1800" dirty="0"/>
              <a:t> </a:t>
            </a:r>
            <a:r>
              <a:rPr lang="ru-RU" sz="1800" dirty="0" err="1"/>
              <a:t>януари</a:t>
            </a:r>
            <a:r>
              <a:rPr lang="ru-RU" sz="1800" dirty="0"/>
              <a:t> и </a:t>
            </a:r>
            <a:r>
              <a:rPr lang="ru-RU" sz="1800" dirty="0" err="1"/>
              <a:t>октомври</a:t>
            </a:r>
            <a:r>
              <a:rPr lang="ru-RU" sz="1800" dirty="0"/>
              <a:t>  2019 г.</a:t>
            </a:r>
            <a:br>
              <a:rPr lang="ru-RU" sz="1800" dirty="0"/>
            </a:br>
            <a:r>
              <a:rPr lang="ru-RU" sz="1800" b="1" dirty="0"/>
              <a:t>2. </a:t>
            </a:r>
            <a:r>
              <a:rPr lang="ru-RU" sz="1800" b="1" dirty="0" err="1"/>
              <a:t>Замърсяване</a:t>
            </a:r>
            <a:r>
              <a:rPr lang="ru-RU" sz="1800" b="1" dirty="0"/>
              <a:t> </a:t>
            </a:r>
            <a:r>
              <a:rPr lang="ru-RU" sz="1800" b="1" dirty="0" err="1"/>
              <a:t>със</a:t>
            </a:r>
            <a:r>
              <a:rPr lang="ru-RU" sz="1800" b="1" dirty="0"/>
              <a:t> </a:t>
            </a:r>
            <a:r>
              <a:rPr lang="ru-RU" sz="1800" b="1" dirty="0" err="1"/>
              <a:t>азотен</a:t>
            </a:r>
            <a:r>
              <a:rPr lang="ru-RU" sz="1800" b="1" dirty="0"/>
              <a:t> диоксид е в </a:t>
            </a:r>
            <a:r>
              <a:rPr lang="ru-RU" sz="1800" b="1" dirty="0" err="1"/>
              <a:t>нормите</a:t>
            </a:r>
            <a:r>
              <a:rPr lang="ru-RU" sz="1800" b="1" dirty="0"/>
              <a:t>: </a:t>
            </a:r>
            <a:br>
              <a:rPr lang="ru-RU" sz="1800" b="1" dirty="0"/>
            </a:br>
            <a:r>
              <a:rPr lang="ru-RU" sz="1800" dirty="0"/>
              <a:t>СПАЗЕНА Е </a:t>
            </a:r>
            <a:r>
              <a:rPr lang="ru-RU" sz="1800" dirty="0" err="1"/>
              <a:t>средночасовата</a:t>
            </a:r>
            <a:r>
              <a:rPr lang="ru-RU" sz="1800" dirty="0"/>
              <a:t> норма за </a:t>
            </a:r>
            <a:r>
              <a:rPr lang="ru-RU" sz="1800" dirty="0" err="1"/>
              <a:t>опазване</a:t>
            </a:r>
            <a:r>
              <a:rPr lang="ru-RU" sz="1800" dirty="0"/>
              <a:t> на </a:t>
            </a:r>
            <a:r>
              <a:rPr lang="ru-RU" sz="1800" dirty="0" err="1"/>
              <a:t>човешкото</a:t>
            </a:r>
            <a:r>
              <a:rPr lang="ru-RU" sz="1800" dirty="0"/>
              <a:t> </a:t>
            </a:r>
            <a:r>
              <a:rPr lang="ru-RU" sz="1800" dirty="0" err="1"/>
              <a:t>здраве</a:t>
            </a:r>
            <a:r>
              <a:rPr lang="ru-RU" sz="1800" dirty="0"/>
              <a:t> (200 µg/m3).</a:t>
            </a:r>
            <a:br>
              <a:rPr lang="ru-RU" sz="1800" dirty="0"/>
            </a:br>
            <a:r>
              <a:rPr lang="ru-RU" sz="1800" dirty="0"/>
              <a:t>СПАЗЕНА Е </a:t>
            </a:r>
            <a:r>
              <a:rPr lang="ru-RU" sz="1800" dirty="0" err="1"/>
              <a:t>средногодишната</a:t>
            </a:r>
            <a:r>
              <a:rPr lang="ru-RU" sz="1800" dirty="0"/>
              <a:t> норма за </a:t>
            </a:r>
            <a:r>
              <a:rPr lang="ru-RU" sz="1800" dirty="0" err="1"/>
              <a:t>опазване</a:t>
            </a:r>
            <a:r>
              <a:rPr lang="ru-RU" sz="1800" dirty="0"/>
              <a:t> на </a:t>
            </a:r>
            <a:r>
              <a:rPr lang="ru-RU" sz="1800" dirty="0" err="1"/>
              <a:t>човешкото</a:t>
            </a:r>
            <a:r>
              <a:rPr lang="ru-RU" sz="1800" dirty="0"/>
              <a:t> </a:t>
            </a:r>
            <a:r>
              <a:rPr lang="ru-RU" sz="1800" dirty="0" err="1"/>
              <a:t>здраве</a:t>
            </a:r>
            <a:r>
              <a:rPr lang="ru-RU" sz="1800" dirty="0"/>
              <a:t> (40 µg/m3).</a:t>
            </a:r>
            <a:br>
              <a:rPr lang="ru-RU" sz="1800" dirty="0"/>
            </a:br>
            <a:r>
              <a:rPr lang="ru-RU" sz="1800" dirty="0"/>
              <a:t>СПАЗЕНА Е </a:t>
            </a:r>
            <a:r>
              <a:rPr lang="ru-RU" sz="1800" dirty="0" err="1"/>
              <a:t>нормата</a:t>
            </a:r>
            <a:r>
              <a:rPr lang="ru-RU" sz="1800" dirty="0"/>
              <a:t> за </a:t>
            </a:r>
            <a:r>
              <a:rPr lang="ru-RU" sz="1800" dirty="0" err="1"/>
              <a:t>опазване</a:t>
            </a:r>
            <a:r>
              <a:rPr lang="ru-RU" sz="1800" dirty="0"/>
              <a:t> на </a:t>
            </a:r>
            <a:r>
              <a:rPr lang="ru-RU" sz="1800" dirty="0" err="1"/>
              <a:t>растителността</a:t>
            </a:r>
            <a:r>
              <a:rPr lang="ru-RU" sz="1800" dirty="0"/>
              <a:t> (30 µg/m3).</a:t>
            </a:r>
            <a:br>
              <a:rPr lang="ru-RU" sz="1800" dirty="0"/>
            </a:br>
            <a:r>
              <a:rPr lang="ru-RU" sz="1800" b="1" dirty="0"/>
              <a:t>3. </a:t>
            </a:r>
            <a:r>
              <a:rPr lang="ru-RU" sz="1800" b="1" dirty="0" err="1"/>
              <a:t>Замърсяване</a:t>
            </a:r>
            <a:r>
              <a:rPr lang="ru-RU" sz="1800" b="1" dirty="0"/>
              <a:t> с </a:t>
            </a:r>
            <a:r>
              <a:rPr lang="ru-RU" sz="1800" b="1" dirty="0" err="1"/>
              <a:t>азотен</a:t>
            </a:r>
            <a:r>
              <a:rPr lang="ru-RU" sz="1800" b="1" dirty="0"/>
              <a:t> </a:t>
            </a:r>
            <a:r>
              <a:rPr lang="ru-RU" sz="1800" b="1" dirty="0" smtClean="0"/>
              <a:t>оксид </a:t>
            </a:r>
            <a:r>
              <a:rPr lang="ru-RU" sz="1800" b="1" dirty="0"/>
              <a:t>е в </a:t>
            </a:r>
            <a:r>
              <a:rPr lang="ru-RU" sz="1800" b="1" dirty="0" err="1"/>
              <a:t>нормите</a:t>
            </a:r>
            <a:r>
              <a:rPr lang="ru-RU" sz="1800" b="1" dirty="0"/>
              <a:t>.</a:t>
            </a:r>
            <a:br>
              <a:rPr lang="ru-RU" sz="1800" b="1" dirty="0"/>
            </a:br>
            <a:r>
              <a:rPr lang="ru-RU" sz="1800" b="1" dirty="0"/>
              <a:t>4. </a:t>
            </a:r>
            <a:r>
              <a:rPr lang="ru-RU" sz="1800" b="1" dirty="0" err="1"/>
              <a:t>Замърсяване</a:t>
            </a:r>
            <a:r>
              <a:rPr lang="ru-RU" sz="1800" b="1" dirty="0"/>
              <a:t> с </a:t>
            </a:r>
            <a:r>
              <a:rPr lang="ru-RU" sz="1800" b="1" dirty="0" err="1"/>
              <a:t>фини</a:t>
            </a:r>
            <a:r>
              <a:rPr lang="ru-RU" sz="1800" b="1" dirty="0"/>
              <a:t> </a:t>
            </a:r>
            <a:r>
              <a:rPr lang="ru-RU" sz="1800" b="1" dirty="0" err="1"/>
              <a:t>прахови</a:t>
            </a:r>
            <a:r>
              <a:rPr lang="ru-RU" sz="1800" b="1" dirty="0"/>
              <a:t> </a:t>
            </a:r>
            <a:r>
              <a:rPr lang="ru-RU" sz="1800" b="1" dirty="0" err="1"/>
              <a:t>частици</a:t>
            </a:r>
            <a:r>
              <a:rPr lang="ru-RU" sz="1800" b="1" dirty="0"/>
              <a:t> ФПЧ2.5:</a:t>
            </a:r>
            <a:br>
              <a:rPr lang="ru-RU" sz="1800" b="1" dirty="0"/>
            </a:br>
            <a:r>
              <a:rPr lang="ru-RU" sz="1800" dirty="0"/>
              <a:t>СПАЗЕНА Е </a:t>
            </a:r>
            <a:r>
              <a:rPr lang="ru-RU" sz="1800" dirty="0" err="1"/>
              <a:t>средногодишната</a:t>
            </a:r>
            <a:r>
              <a:rPr lang="ru-RU" sz="1800" dirty="0"/>
              <a:t> норма за </a:t>
            </a:r>
            <a:r>
              <a:rPr lang="ru-RU" sz="1800" dirty="0" err="1"/>
              <a:t>опазване</a:t>
            </a:r>
            <a:r>
              <a:rPr lang="ru-RU" sz="1800" dirty="0"/>
              <a:t> на </a:t>
            </a:r>
            <a:r>
              <a:rPr lang="ru-RU" sz="1800" dirty="0" err="1"/>
              <a:t>човешкото</a:t>
            </a:r>
            <a:r>
              <a:rPr lang="ru-RU" sz="1800" dirty="0"/>
              <a:t> </a:t>
            </a:r>
            <a:r>
              <a:rPr lang="ru-RU" sz="1800" dirty="0" err="1"/>
              <a:t>здраве</a:t>
            </a:r>
            <a:r>
              <a:rPr lang="ru-RU" sz="1800" dirty="0"/>
              <a:t> (20 µg/m3) </a:t>
            </a:r>
            <a:r>
              <a:rPr lang="ru-RU" sz="1800" dirty="0" err="1"/>
              <a:t>през</a:t>
            </a:r>
            <a:r>
              <a:rPr lang="ru-RU" sz="1800" dirty="0"/>
              <a:t> 2019 г.</a:t>
            </a:r>
            <a:br>
              <a:rPr lang="ru-RU" sz="1800" dirty="0"/>
            </a:br>
            <a:r>
              <a:rPr lang="ru-RU" sz="1800" dirty="0">
                <a:solidFill>
                  <a:srgbClr val="FF0000"/>
                </a:solidFill>
              </a:rPr>
              <a:t>НЕ Е СПАЗЕНА </a:t>
            </a:r>
            <a:r>
              <a:rPr lang="ru-RU" sz="1800" dirty="0" err="1"/>
              <a:t>средногодишната</a:t>
            </a:r>
            <a:r>
              <a:rPr lang="ru-RU" sz="1800" dirty="0"/>
              <a:t> норма за </a:t>
            </a:r>
            <a:r>
              <a:rPr lang="ru-RU" sz="1800" dirty="0" err="1"/>
              <a:t>опазване</a:t>
            </a:r>
            <a:r>
              <a:rPr lang="ru-RU" sz="1800" dirty="0"/>
              <a:t> на </a:t>
            </a:r>
            <a:r>
              <a:rPr lang="ru-RU" sz="1800" dirty="0" err="1"/>
              <a:t>човешкото</a:t>
            </a:r>
            <a:r>
              <a:rPr lang="ru-RU" sz="1800" dirty="0"/>
              <a:t> </a:t>
            </a:r>
            <a:r>
              <a:rPr lang="ru-RU" sz="1800" dirty="0" err="1"/>
              <a:t>здраве</a:t>
            </a:r>
            <a:r>
              <a:rPr lang="ru-RU" sz="1800" dirty="0"/>
              <a:t> (20 µg/m3) </a:t>
            </a:r>
            <a:r>
              <a:rPr lang="ru-RU" sz="1800" dirty="0" err="1"/>
              <a:t>през</a:t>
            </a:r>
            <a:r>
              <a:rPr lang="ru-RU" sz="1800" dirty="0"/>
              <a:t> 2016, 2017  и 2018  г.</a:t>
            </a:r>
            <a:br>
              <a:rPr lang="ru-RU" sz="1800" dirty="0"/>
            </a:br>
            <a:r>
              <a:rPr lang="ru-RU" sz="1800" b="1" dirty="0"/>
              <a:t>5. </a:t>
            </a:r>
            <a:r>
              <a:rPr lang="ru-RU" sz="1800" b="1" dirty="0" err="1"/>
              <a:t>Замърсяване</a:t>
            </a:r>
            <a:r>
              <a:rPr lang="ru-RU" sz="1800" b="1" dirty="0"/>
              <a:t> с </a:t>
            </a:r>
            <a:r>
              <a:rPr lang="ru-RU" sz="1800" b="1" dirty="0" err="1"/>
              <a:t>фини</a:t>
            </a:r>
            <a:r>
              <a:rPr lang="ru-RU" sz="1800" b="1" dirty="0"/>
              <a:t> </a:t>
            </a:r>
            <a:r>
              <a:rPr lang="ru-RU" sz="1800" b="1" dirty="0" err="1"/>
              <a:t>прахови</a:t>
            </a:r>
            <a:r>
              <a:rPr lang="ru-RU" sz="1800" b="1" dirty="0"/>
              <a:t> </a:t>
            </a:r>
            <a:r>
              <a:rPr lang="ru-RU" sz="1800" b="1" dirty="0" err="1"/>
              <a:t>частици</a:t>
            </a:r>
            <a:r>
              <a:rPr lang="ru-RU" sz="1800" b="1" dirty="0"/>
              <a:t> ФПЧ10:</a:t>
            </a:r>
            <a:br>
              <a:rPr lang="ru-RU" sz="1800" b="1" dirty="0"/>
            </a:br>
            <a:r>
              <a:rPr lang="ru-RU" sz="1800" dirty="0"/>
              <a:t>СПАЗЕНА е </a:t>
            </a:r>
            <a:r>
              <a:rPr lang="ru-RU" sz="1800" dirty="0" err="1"/>
              <a:t>средноденонощната</a:t>
            </a:r>
            <a:r>
              <a:rPr lang="ru-RU" sz="1800" dirty="0"/>
              <a:t> норма за </a:t>
            </a:r>
            <a:r>
              <a:rPr lang="ru-RU" sz="1800" dirty="0" err="1"/>
              <a:t>опазване</a:t>
            </a:r>
            <a:r>
              <a:rPr lang="ru-RU" sz="1800" dirty="0"/>
              <a:t> на </a:t>
            </a:r>
            <a:r>
              <a:rPr lang="ru-RU" sz="1800" dirty="0" err="1"/>
              <a:t>човешкото</a:t>
            </a:r>
            <a:r>
              <a:rPr lang="ru-RU" sz="1800" dirty="0"/>
              <a:t> </a:t>
            </a:r>
            <a:r>
              <a:rPr lang="ru-RU" sz="1800" dirty="0" err="1"/>
              <a:t>здраве</a:t>
            </a:r>
            <a:r>
              <a:rPr lang="ru-RU" sz="1800" dirty="0"/>
              <a:t> (50 µg/m3).</a:t>
            </a:r>
            <a:br>
              <a:rPr lang="ru-RU" sz="1800" dirty="0"/>
            </a:br>
            <a:r>
              <a:rPr lang="ru-RU" sz="1800" dirty="0"/>
              <a:t>СПАЗЕНА Е </a:t>
            </a:r>
            <a:r>
              <a:rPr lang="ru-RU" sz="1800" dirty="0" err="1"/>
              <a:t>средногодишната</a:t>
            </a:r>
            <a:r>
              <a:rPr lang="ru-RU" sz="1800" dirty="0"/>
              <a:t> </a:t>
            </a:r>
            <a:r>
              <a:rPr lang="ru-RU" sz="1800" dirty="0" err="1"/>
              <a:t>нормата</a:t>
            </a:r>
            <a:r>
              <a:rPr lang="ru-RU" sz="1800" dirty="0"/>
              <a:t> за </a:t>
            </a:r>
            <a:r>
              <a:rPr lang="ru-RU" sz="1800" dirty="0" err="1"/>
              <a:t>опазване</a:t>
            </a:r>
            <a:r>
              <a:rPr lang="ru-RU" sz="1800" dirty="0"/>
              <a:t> на </a:t>
            </a:r>
            <a:r>
              <a:rPr lang="ru-RU" sz="1800" dirty="0" err="1"/>
              <a:t>човешкото</a:t>
            </a:r>
            <a:r>
              <a:rPr lang="ru-RU" sz="1800" dirty="0"/>
              <a:t> </a:t>
            </a:r>
            <a:r>
              <a:rPr lang="ru-RU" sz="1800" dirty="0" err="1"/>
              <a:t>здраве</a:t>
            </a:r>
            <a:r>
              <a:rPr lang="ru-RU" sz="1800" dirty="0"/>
              <a:t> (40 µg/m3) </a:t>
            </a:r>
            <a:r>
              <a:rPr lang="ru-RU" sz="1800" dirty="0" err="1"/>
              <a:t>през</a:t>
            </a:r>
            <a:r>
              <a:rPr lang="ru-RU" sz="1800" dirty="0"/>
              <a:t> 2017, 2018 и 2019 г.</a:t>
            </a:r>
            <a:br>
              <a:rPr lang="ru-RU" sz="1800" dirty="0"/>
            </a:br>
            <a:r>
              <a:rPr lang="ru-RU" sz="1800" dirty="0">
                <a:solidFill>
                  <a:srgbClr val="FF0000"/>
                </a:solidFill>
              </a:rPr>
              <a:t>НЕ Е СПАЗЕНА </a:t>
            </a:r>
            <a:r>
              <a:rPr lang="ru-RU" sz="1800" dirty="0" err="1"/>
              <a:t>средногодишната</a:t>
            </a:r>
            <a:r>
              <a:rPr lang="ru-RU" sz="1800" dirty="0"/>
              <a:t> </a:t>
            </a:r>
            <a:r>
              <a:rPr lang="ru-RU" sz="1800" dirty="0" err="1"/>
              <a:t>нормата</a:t>
            </a:r>
            <a:r>
              <a:rPr lang="ru-RU" sz="1800" dirty="0"/>
              <a:t> за </a:t>
            </a:r>
            <a:r>
              <a:rPr lang="ru-RU" sz="1800" dirty="0" err="1"/>
              <a:t>опазване</a:t>
            </a:r>
            <a:r>
              <a:rPr lang="ru-RU" sz="1800" dirty="0"/>
              <a:t> на </a:t>
            </a:r>
            <a:r>
              <a:rPr lang="ru-RU" sz="1800" dirty="0" err="1"/>
              <a:t>човешкото</a:t>
            </a:r>
            <a:r>
              <a:rPr lang="ru-RU" sz="1800" dirty="0"/>
              <a:t> </a:t>
            </a:r>
            <a:r>
              <a:rPr lang="ru-RU" sz="1800" dirty="0" err="1"/>
              <a:t>здраве</a:t>
            </a:r>
            <a:r>
              <a:rPr lang="ru-RU" sz="1800" dirty="0"/>
              <a:t> (40 µg/m3) </a:t>
            </a:r>
            <a:r>
              <a:rPr lang="ru-RU" sz="1800" dirty="0" err="1"/>
              <a:t>през</a:t>
            </a:r>
            <a:r>
              <a:rPr lang="ru-RU" sz="1800" dirty="0"/>
              <a:t> 2016 г.</a:t>
            </a:r>
            <a:br>
              <a:rPr lang="ru-RU" sz="18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06766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ru-RU" sz="1800" b="1" dirty="0" smtClean="0"/>
              <a:t>6</a:t>
            </a:r>
            <a:r>
              <a:rPr lang="ru-RU" sz="1800" b="1" dirty="0"/>
              <a:t>. </a:t>
            </a:r>
            <a:r>
              <a:rPr lang="ru-RU" sz="1800" b="1" dirty="0" err="1"/>
              <a:t>Замърсяване</a:t>
            </a:r>
            <a:r>
              <a:rPr lang="ru-RU" sz="1800" b="1" dirty="0"/>
              <a:t> с </a:t>
            </a:r>
            <a:r>
              <a:rPr lang="ru-RU" sz="1800" b="1" dirty="0" err="1"/>
              <a:t>въглероден</a:t>
            </a:r>
            <a:r>
              <a:rPr lang="ru-RU" sz="1800" b="1" dirty="0"/>
              <a:t> оксид:</a:t>
            </a:r>
            <a:br>
              <a:rPr lang="ru-RU" sz="1800" b="1" dirty="0"/>
            </a:br>
            <a:r>
              <a:rPr lang="ru-RU" sz="1800" dirty="0"/>
              <a:t>СПАЗЕНА Е </a:t>
            </a:r>
            <a:r>
              <a:rPr lang="ru-RU" sz="1800" dirty="0" err="1"/>
              <a:t>нормата</a:t>
            </a:r>
            <a:r>
              <a:rPr lang="ru-RU" sz="1800" dirty="0"/>
              <a:t>  за </a:t>
            </a:r>
            <a:r>
              <a:rPr lang="ru-RU" sz="1800" dirty="0" err="1"/>
              <a:t>опазване</a:t>
            </a:r>
            <a:r>
              <a:rPr lang="ru-RU" sz="1800" dirty="0"/>
              <a:t> на </a:t>
            </a:r>
            <a:r>
              <a:rPr lang="ru-RU" sz="1800" dirty="0" err="1"/>
              <a:t>човешкото</a:t>
            </a:r>
            <a:r>
              <a:rPr lang="ru-RU" sz="1800" dirty="0"/>
              <a:t> </a:t>
            </a:r>
            <a:r>
              <a:rPr lang="ru-RU" sz="1800" dirty="0" err="1"/>
              <a:t>здраве</a:t>
            </a:r>
            <a:r>
              <a:rPr lang="ru-RU" sz="1800" dirty="0"/>
              <a:t> (10 </a:t>
            </a:r>
            <a:r>
              <a:rPr lang="ru-RU" sz="1800" dirty="0" err="1"/>
              <a:t>mg</a:t>
            </a:r>
            <a:r>
              <a:rPr lang="ru-RU" sz="1800" dirty="0"/>
              <a:t>/m3).</a:t>
            </a:r>
            <a:br>
              <a:rPr lang="ru-RU" sz="1800" dirty="0"/>
            </a:br>
            <a:r>
              <a:rPr lang="ru-RU" sz="1800" b="1" dirty="0"/>
              <a:t>7. </a:t>
            </a:r>
            <a:r>
              <a:rPr lang="ru-RU" sz="1800" b="1" dirty="0" err="1"/>
              <a:t>Замърсяване</a:t>
            </a:r>
            <a:r>
              <a:rPr lang="ru-RU" sz="1800" b="1" dirty="0"/>
              <a:t> с озон:</a:t>
            </a:r>
            <a:br>
              <a:rPr lang="ru-RU" sz="1800" b="1" dirty="0"/>
            </a:br>
            <a:r>
              <a:rPr lang="ru-RU" sz="1800" dirty="0"/>
              <a:t>СПАЗЕНА Е </a:t>
            </a:r>
            <a:r>
              <a:rPr lang="ru-RU" sz="1800" dirty="0" err="1"/>
              <a:t>дългосрочната</a:t>
            </a:r>
            <a:r>
              <a:rPr lang="ru-RU" sz="1800" dirty="0"/>
              <a:t> </a:t>
            </a:r>
            <a:r>
              <a:rPr lang="ru-RU" sz="1800" dirty="0" err="1"/>
              <a:t>целева</a:t>
            </a:r>
            <a:r>
              <a:rPr lang="ru-RU" sz="1800" dirty="0"/>
              <a:t> норма/долен </a:t>
            </a:r>
            <a:r>
              <a:rPr lang="ru-RU" sz="1800" dirty="0" err="1"/>
              <a:t>оценъчен</a:t>
            </a:r>
            <a:r>
              <a:rPr lang="ru-RU" sz="1800" dirty="0"/>
              <a:t> </a:t>
            </a:r>
            <a:r>
              <a:rPr lang="ru-RU" sz="1800" dirty="0" err="1"/>
              <a:t>праг</a:t>
            </a:r>
            <a:r>
              <a:rPr lang="ru-RU" sz="1800" dirty="0"/>
              <a:t> за </a:t>
            </a:r>
            <a:r>
              <a:rPr lang="ru-RU" sz="1800" dirty="0" err="1"/>
              <a:t>опазване</a:t>
            </a:r>
            <a:r>
              <a:rPr lang="ru-RU" sz="1800" dirty="0"/>
              <a:t> на </a:t>
            </a:r>
            <a:r>
              <a:rPr lang="ru-RU" sz="1800" dirty="0" err="1"/>
              <a:t>човешкото</a:t>
            </a:r>
            <a:r>
              <a:rPr lang="ru-RU" sz="1800" dirty="0"/>
              <a:t> </a:t>
            </a:r>
            <a:r>
              <a:rPr lang="ru-RU" sz="1800" dirty="0" err="1"/>
              <a:t>здраве</a:t>
            </a:r>
            <a:r>
              <a:rPr lang="ru-RU" sz="1800" dirty="0"/>
              <a:t> (120 µg/m3).</a:t>
            </a:r>
            <a:br>
              <a:rPr lang="ru-RU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94765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bg-BG" sz="6600" b="1" dirty="0" smtClean="0"/>
              <a:t/>
            </a:r>
            <a:br>
              <a:rPr lang="bg-BG" sz="6600" b="1" dirty="0" smtClean="0"/>
            </a:br>
            <a:r>
              <a:rPr lang="bg-BG" sz="6600" b="1" dirty="0"/>
              <a:t/>
            </a:r>
            <a:br>
              <a:rPr lang="bg-BG" sz="6600" b="1" dirty="0"/>
            </a:br>
            <a:r>
              <a:rPr lang="bg-BG" sz="6600" b="1" dirty="0" smtClean="0"/>
              <a:t/>
            </a:r>
            <a:br>
              <a:rPr lang="bg-BG" sz="6600" b="1" dirty="0" smtClean="0"/>
            </a:br>
            <a:r>
              <a:rPr lang="bg-BG" sz="6600" b="1" dirty="0"/>
              <a:t/>
            </a:r>
            <a:br>
              <a:rPr lang="bg-BG" sz="6600" b="1" dirty="0"/>
            </a:br>
            <a:r>
              <a:rPr lang="bg-BG" sz="6600" b="1" dirty="0" smtClean="0">
                <a:solidFill>
                  <a:srgbClr val="0070C0"/>
                </a:solidFill>
              </a:rPr>
              <a:t>БЛАГОДАРЯ</a:t>
            </a:r>
            <a:br>
              <a:rPr lang="bg-BG" sz="6600" b="1" dirty="0" smtClean="0">
                <a:solidFill>
                  <a:srgbClr val="0070C0"/>
                </a:solidFill>
              </a:rPr>
            </a:br>
            <a:r>
              <a:rPr lang="bg-BG" sz="6600" b="1" dirty="0" smtClean="0">
                <a:solidFill>
                  <a:srgbClr val="0070C0"/>
                </a:solidFill>
              </a:rPr>
              <a:t>ЗА </a:t>
            </a:r>
            <a:br>
              <a:rPr lang="bg-BG" sz="6600" b="1" dirty="0" smtClean="0">
                <a:solidFill>
                  <a:srgbClr val="0070C0"/>
                </a:solidFill>
              </a:rPr>
            </a:br>
            <a:r>
              <a:rPr lang="bg-BG" sz="6600" b="1" dirty="0" smtClean="0">
                <a:solidFill>
                  <a:srgbClr val="0070C0"/>
                </a:solidFill>
              </a:rPr>
              <a:t>ВНИМАНИЕТО!</a:t>
            </a:r>
            <a:r>
              <a:rPr lang="en-US" sz="6600" b="1" dirty="0">
                <a:solidFill>
                  <a:srgbClr val="0070C0"/>
                </a:solidFill>
              </a:rPr>
              <a:t/>
            </a:r>
            <a:br>
              <a:rPr lang="en-US" sz="6600" b="1" dirty="0">
                <a:solidFill>
                  <a:srgbClr val="0070C0"/>
                </a:solidFill>
              </a:rPr>
            </a:br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en-US" sz="6600" b="1" dirty="0"/>
              <a:t/>
            </a:r>
            <a:br>
              <a:rPr lang="en-US" sz="6600" b="1" dirty="0"/>
            </a:br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30146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ru-RU" sz="1800" b="1" dirty="0" smtClean="0"/>
              <a:t>СРАВНЯВАНЕТО </a:t>
            </a:r>
            <a:r>
              <a:rPr lang="ru-RU" sz="1800" b="1" dirty="0"/>
              <a:t>С НОРМИТЕ ЗА ЗАМЪРСЯВАНЕ НА АТМОСФЕРНИЯ ВЪЗДУХ, КОЕТО СЕ ПРАВИ В НАСТОЯЩЕТО ИЗСЛЕДВАНЕ, Е ПО ДВА </a:t>
            </a:r>
            <a:r>
              <a:rPr lang="ru-RU" sz="1800" b="1" dirty="0" smtClean="0"/>
              <a:t>НАЧИНА</a:t>
            </a:r>
            <a:r>
              <a:rPr lang="en-US" sz="1800" b="1" dirty="0" smtClean="0"/>
              <a:t>: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>
                <a:solidFill>
                  <a:srgbClr val="C00000"/>
                </a:solidFill>
              </a:rPr>
              <a:t>1) УСЛОВНО </a:t>
            </a:r>
            <a:r>
              <a:rPr lang="ru-RU" sz="1800" b="1" dirty="0" smtClean="0">
                <a:solidFill>
                  <a:srgbClr val="C00000"/>
                </a:solidFill>
              </a:rPr>
              <a:t>СРАВНЕНИЕ</a:t>
            </a:r>
            <a:r>
              <a:rPr lang="en-US" sz="1800" b="1" dirty="0" smtClean="0">
                <a:solidFill>
                  <a:srgbClr val="C00000"/>
                </a:solidFill>
              </a:rPr>
              <a:t> </a:t>
            </a:r>
            <a:r>
              <a:rPr lang="en-US" sz="1800" dirty="0" smtClean="0"/>
              <a:t>- </a:t>
            </a:r>
            <a:r>
              <a:rPr lang="ru-RU" sz="1800" dirty="0" err="1" smtClean="0"/>
              <a:t>Прави</a:t>
            </a:r>
            <a:r>
              <a:rPr lang="ru-RU" sz="1800" dirty="0" smtClean="0"/>
              <a:t> </a:t>
            </a:r>
            <a:r>
              <a:rPr lang="ru-RU" sz="1800" dirty="0"/>
              <a:t>се </a:t>
            </a:r>
            <a:r>
              <a:rPr lang="ru-RU" sz="1800" dirty="0" err="1"/>
              <a:t>когато</a:t>
            </a:r>
            <a:r>
              <a:rPr lang="ru-RU" sz="1800" dirty="0"/>
              <a:t> на графики с </a:t>
            </a:r>
            <a:r>
              <a:rPr lang="ru-RU" sz="1800" dirty="0" err="1"/>
              <a:t>показател</a:t>
            </a:r>
            <a:r>
              <a:rPr lang="ru-RU" sz="1800" dirty="0"/>
              <a:t> за </a:t>
            </a:r>
            <a:r>
              <a:rPr lang="ru-RU" sz="1800" dirty="0" err="1"/>
              <a:t>едно</a:t>
            </a:r>
            <a:r>
              <a:rPr lang="ru-RU" sz="1800" dirty="0"/>
              <a:t> </a:t>
            </a:r>
            <a:r>
              <a:rPr lang="ru-RU" sz="1800" dirty="0" err="1"/>
              <a:t>осредняване</a:t>
            </a:r>
            <a:r>
              <a:rPr lang="ru-RU" sz="1800" dirty="0"/>
              <a:t> се </a:t>
            </a:r>
            <a:r>
              <a:rPr lang="ru-RU" sz="1800" dirty="0" err="1"/>
              <a:t>включват</a:t>
            </a:r>
            <a:r>
              <a:rPr lang="ru-RU" sz="1800" dirty="0"/>
              <a:t> и </a:t>
            </a:r>
            <a:r>
              <a:rPr lang="ru-RU" sz="1800" dirty="0" err="1"/>
              <a:t>данни</a:t>
            </a:r>
            <a:r>
              <a:rPr lang="ru-RU" sz="1800" dirty="0"/>
              <a:t> за </a:t>
            </a:r>
            <a:r>
              <a:rPr lang="ru-RU" sz="1800" dirty="0" err="1"/>
              <a:t>нормата</a:t>
            </a:r>
            <a:r>
              <a:rPr lang="ru-RU" sz="1800" dirty="0"/>
              <a:t> при </a:t>
            </a:r>
            <a:r>
              <a:rPr lang="ru-RU" sz="1800" dirty="0" err="1"/>
              <a:t>друго</a:t>
            </a:r>
            <a:r>
              <a:rPr lang="ru-RU" sz="1800" dirty="0"/>
              <a:t> </a:t>
            </a:r>
            <a:r>
              <a:rPr lang="ru-RU" sz="1800" dirty="0" err="1"/>
              <a:t>осредняване</a:t>
            </a:r>
            <a:r>
              <a:rPr lang="ru-RU" sz="1800" dirty="0"/>
              <a:t>. Например </a:t>
            </a:r>
            <a:r>
              <a:rPr lang="ru-RU" sz="1800" dirty="0" err="1"/>
              <a:t>съпоставка</a:t>
            </a:r>
            <a:r>
              <a:rPr lang="ru-RU" sz="1800" dirty="0"/>
              <a:t> на </a:t>
            </a:r>
            <a:r>
              <a:rPr lang="ru-RU" sz="1800" dirty="0" err="1"/>
              <a:t>резултати</a:t>
            </a:r>
            <a:r>
              <a:rPr lang="ru-RU" sz="1800" dirty="0"/>
              <a:t> </a:t>
            </a:r>
            <a:r>
              <a:rPr lang="ru-RU" sz="1800" dirty="0" err="1"/>
              <a:t>със</a:t>
            </a:r>
            <a:r>
              <a:rPr lang="ru-RU" sz="1800" dirty="0"/>
              <a:t> </a:t>
            </a:r>
            <a:r>
              <a:rPr lang="ru-RU" sz="1800" dirty="0" err="1"/>
              <a:t>средночасово</a:t>
            </a:r>
            <a:r>
              <a:rPr lang="ru-RU" sz="1800" dirty="0"/>
              <a:t> </a:t>
            </a:r>
            <a:r>
              <a:rPr lang="ru-RU" sz="1800" dirty="0" err="1"/>
              <a:t>осредняване</a:t>
            </a:r>
            <a:r>
              <a:rPr lang="ru-RU" sz="1800" dirty="0"/>
              <a:t> </a:t>
            </a:r>
            <a:r>
              <a:rPr lang="ru-RU" sz="1800" dirty="0" err="1"/>
              <a:t>спрямо</a:t>
            </a:r>
            <a:r>
              <a:rPr lang="ru-RU" sz="1800" dirty="0"/>
              <a:t> </a:t>
            </a:r>
            <a:r>
              <a:rPr lang="ru-RU" sz="1800" dirty="0" err="1"/>
              <a:t>резултати</a:t>
            </a:r>
            <a:r>
              <a:rPr lang="ru-RU" sz="1800" dirty="0"/>
              <a:t> </a:t>
            </a:r>
            <a:r>
              <a:rPr lang="ru-RU" sz="1800" dirty="0" err="1"/>
              <a:t>със</a:t>
            </a:r>
            <a:r>
              <a:rPr lang="ru-RU" sz="1800" dirty="0"/>
              <a:t> </a:t>
            </a:r>
            <a:r>
              <a:rPr lang="ru-RU" sz="1800" dirty="0" err="1"/>
              <a:t>средноденонощно</a:t>
            </a:r>
            <a:r>
              <a:rPr lang="ru-RU" sz="1800" dirty="0"/>
              <a:t> </a:t>
            </a:r>
            <a:r>
              <a:rPr lang="ru-RU" sz="1800" dirty="0" err="1"/>
              <a:t>осредняване</a:t>
            </a:r>
            <a:r>
              <a:rPr lang="ru-RU" sz="1800" dirty="0"/>
              <a:t>. </a:t>
            </a:r>
            <a:br>
              <a:rPr lang="ru-RU" sz="1800" dirty="0"/>
            </a:br>
            <a:r>
              <a:rPr lang="ru-RU" sz="1800" dirty="0" err="1"/>
              <a:t>Целта</a:t>
            </a:r>
            <a:r>
              <a:rPr lang="ru-RU" sz="1800" dirty="0"/>
              <a:t> е </a:t>
            </a:r>
            <a:r>
              <a:rPr lang="ru-RU" sz="1800" dirty="0" err="1"/>
              <a:t>нормата</a:t>
            </a:r>
            <a:r>
              <a:rPr lang="ru-RU" sz="1800" dirty="0"/>
              <a:t>, </a:t>
            </a:r>
            <a:r>
              <a:rPr lang="ru-RU" sz="1800" dirty="0" err="1"/>
              <a:t>съгласно</a:t>
            </a:r>
            <a:r>
              <a:rPr lang="ru-RU" sz="1800" dirty="0"/>
              <a:t> </a:t>
            </a:r>
            <a:r>
              <a:rPr lang="ru-RU" sz="1800" dirty="0" err="1"/>
              <a:t>осредняване</a:t>
            </a:r>
            <a:r>
              <a:rPr lang="ru-RU" sz="1800" dirty="0"/>
              <a:t> по </a:t>
            </a:r>
            <a:r>
              <a:rPr lang="ru-RU" sz="1800" dirty="0" err="1"/>
              <a:t>Наредба</a:t>
            </a:r>
            <a:r>
              <a:rPr lang="ru-RU" sz="1800" dirty="0"/>
              <a:t> №12, да служи </a:t>
            </a:r>
            <a:r>
              <a:rPr lang="ru-RU" sz="1800" dirty="0" err="1"/>
              <a:t>като</a:t>
            </a:r>
            <a:r>
              <a:rPr lang="ru-RU" sz="1800" dirty="0"/>
              <a:t> определен ориентир, а не </a:t>
            </a:r>
            <a:r>
              <a:rPr lang="ru-RU" sz="1800" dirty="0" err="1"/>
              <a:t>като</a:t>
            </a:r>
            <a:r>
              <a:rPr lang="ru-RU" sz="1800" dirty="0"/>
              <a:t> критерий за оценка на </a:t>
            </a:r>
            <a:r>
              <a:rPr lang="ru-RU" sz="1800" dirty="0" err="1"/>
              <a:t>съответствията</a:t>
            </a:r>
            <a:r>
              <a:rPr lang="ru-RU" sz="1800" dirty="0"/>
              <a:t>. </a:t>
            </a:r>
            <a:br>
              <a:rPr lang="ru-RU" sz="1800" dirty="0"/>
            </a:br>
            <a:r>
              <a:rPr lang="ru-RU" sz="1800" dirty="0" err="1"/>
              <a:t>Идеята</a:t>
            </a:r>
            <a:r>
              <a:rPr lang="ru-RU" sz="1800" dirty="0"/>
              <a:t> е </a:t>
            </a:r>
            <a:r>
              <a:rPr lang="ru-RU" sz="1800" dirty="0" err="1"/>
              <a:t>като</a:t>
            </a:r>
            <a:r>
              <a:rPr lang="ru-RU" sz="1800" dirty="0"/>
              <a:t> се </a:t>
            </a:r>
            <a:r>
              <a:rPr lang="ru-RU" sz="1800" dirty="0" err="1"/>
              <a:t>анализира</a:t>
            </a:r>
            <a:r>
              <a:rPr lang="ru-RU" sz="1800" dirty="0"/>
              <a:t> </a:t>
            </a:r>
            <a:r>
              <a:rPr lang="ru-RU" sz="1800" dirty="0" err="1"/>
              <a:t>средночасовото</a:t>
            </a:r>
            <a:r>
              <a:rPr lang="ru-RU" sz="1800" dirty="0"/>
              <a:t> </a:t>
            </a:r>
            <a:r>
              <a:rPr lang="ru-RU" sz="1800" dirty="0" err="1"/>
              <a:t>замърсяване</a:t>
            </a:r>
            <a:r>
              <a:rPr lang="ru-RU" sz="1800" dirty="0"/>
              <a:t> да се </a:t>
            </a:r>
            <a:r>
              <a:rPr lang="ru-RU" sz="1800" dirty="0" err="1"/>
              <a:t>има</a:t>
            </a:r>
            <a:r>
              <a:rPr lang="ru-RU" sz="1800" dirty="0"/>
              <a:t> </a:t>
            </a:r>
            <a:r>
              <a:rPr lang="ru-RU" sz="1800" dirty="0" err="1"/>
              <a:t>предвид</a:t>
            </a:r>
            <a:r>
              <a:rPr lang="ru-RU" sz="1800" dirty="0"/>
              <a:t>, че </a:t>
            </a:r>
            <a:r>
              <a:rPr lang="ru-RU" sz="1800" dirty="0" err="1"/>
              <a:t>нормирането</a:t>
            </a:r>
            <a:r>
              <a:rPr lang="ru-RU" sz="1800" dirty="0"/>
              <a:t> е за </a:t>
            </a:r>
            <a:r>
              <a:rPr lang="ru-RU" sz="1800" dirty="0" err="1"/>
              <a:t>средноденонощно</a:t>
            </a:r>
            <a:r>
              <a:rPr lang="ru-RU" sz="1800" dirty="0"/>
              <a:t> </a:t>
            </a:r>
            <a:r>
              <a:rPr lang="ru-RU" sz="1800" dirty="0" err="1"/>
              <a:t>замърсяване</a:t>
            </a:r>
            <a:r>
              <a:rPr lang="ru-RU" sz="1800" dirty="0"/>
              <a:t> и че </a:t>
            </a:r>
            <a:r>
              <a:rPr lang="ru-RU" sz="1800" dirty="0" err="1"/>
              <a:t>средночасовото</a:t>
            </a:r>
            <a:r>
              <a:rPr lang="ru-RU" sz="1800" dirty="0"/>
              <a:t> </a:t>
            </a:r>
            <a:r>
              <a:rPr lang="ru-RU" sz="1800" dirty="0" err="1"/>
              <a:t>участва</a:t>
            </a:r>
            <a:r>
              <a:rPr lang="ru-RU" sz="1800" dirty="0"/>
              <a:t> </a:t>
            </a:r>
            <a:r>
              <a:rPr lang="ru-RU" sz="1800" dirty="0" err="1"/>
              <a:t>във</a:t>
            </a:r>
            <a:r>
              <a:rPr lang="ru-RU" sz="1800" dirty="0"/>
              <a:t> </a:t>
            </a:r>
            <a:r>
              <a:rPr lang="ru-RU" sz="1800" dirty="0" err="1"/>
              <a:t>формирането</a:t>
            </a:r>
            <a:r>
              <a:rPr lang="ru-RU" sz="1800" dirty="0"/>
              <a:t> на </a:t>
            </a:r>
            <a:r>
              <a:rPr lang="ru-RU" sz="1800" dirty="0" err="1"/>
              <a:t>средноденонощното</a:t>
            </a:r>
            <a:r>
              <a:rPr lang="ru-RU" sz="1800" dirty="0"/>
              <a:t> </a:t>
            </a:r>
            <a:r>
              <a:rPr lang="ru-RU" sz="1800" dirty="0" err="1"/>
              <a:t>осредняване</a:t>
            </a:r>
            <a:r>
              <a:rPr lang="ru-RU" sz="1800" dirty="0"/>
              <a:t>. </a:t>
            </a:r>
            <a:r>
              <a:rPr lang="ru-RU" sz="1800" dirty="0" err="1" smtClean="0"/>
              <a:t>Практиката</a:t>
            </a:r>
            <a:r>
              <a:rPr lang="ru-RU" sz="1800" dirty="0" smtClean="0"/>
              <a:t> </a:t>
            </a:r>
            <a:r>
              <a:rPr lang="ru-RU" sz="1800" dirty="0"/>
              <a:t>ни в </a:t>
            </a:r>
            <a:r>
              <a:rPr lang="ru-RU" sz="1800" dirty="0" err="1"/>
              <a:t>изследване</a:t>
            </a:r>
            <a:r>
              <a:rPr lang="ru-RU" sz="1800" dirty="0"/>
              <a:t> на </a:t>
            </a:r>
            <a:r>
              <a:rPr lang="ru-RU" sz="1800" dirty="0" err="1"/>
              <a:t>трансграничните</a:t>
            </a:r>
            <a:r>
              <a:rPr lang="ru-RU" sz="1800" dirty="0"/>
              <a:t> </a:t>
            </a:r>
            <a:r>
              <a:rPr lang="ru-RU" sz="1800" dirty="0" err="1"/>
              <a:t>замърсявания</a:t>
            </a:r>
            <a:r>
              <a:rPr lang="ru-RU" sz="1800" dirty="0"/>
              <a:t> </a:t>
            </a:r>
            <a:r>
              <a:rPr lang="ru-RU" sz="1800" dirty="0" smtClean="0"/>
              <a:t>показа</a:t>
            </a:r>
            <a:r>
              <a:rPr lang="ru-RU" sz="1800" dirty="0"/>
              <a:t>, че </a:t>
            </a:r>
            <a:r>
              <a:rPr lang="ru-RU" sz="1800" dirty="0" err="1"/>
              <a:t>този</a:t>
            </a:r>
            <a:r>
              <a:rPr lang="ru-RU" sz="1800" dirty="0"/>
              <a:t> начин е </a:t>
            </a:r>
            <a:r>
              <a:rPr lang="ru-RU" sz="1800" dirty="0" err="1"/>
              <a:t>подходящ</a:t>
            </a:r>
            <a:r>
              <a:rPr lang="ru-RU" sz="1800" dirty="0"/>
              <a:t> понеже </a:t>
            </a:r>
            <a:r>
              <a:rPr lang="ru-RU" sz="1800" dirty="0" err="1"/>
              <a:t>резултатите</a:t>
            </a:r>
            <a:r>
              <a:rPr lang="ru-RU" sz="1800" dirty="0"/>
              <a:t> от </a:t>
            </a:r>
            <a:r>
              <a:rPr lang="ru-RU" sz="1800" dirty="0" err="1"/>
              <a:t>едното</a:t>
            </a:r>
            <a:r>
              <a:rPr lang="ru-RU" sz="1800" dirty="0"/>
              <a:t> </a:t>
            </a:r>
            <a:r>
              <a:rPr lang="ru-RU" sz="1800" dirty="0" err="1"/>
              <a:t>осредняване</a:t>
            </a:r>
            <a:r>
              <a:rPr lang="ru-RU" sz="1800" dirty="0"/>
              <a:t> </a:t>
            </a:r>
            <a:r>
              <a:rPr lang="ru-RU" sz="1800" dirty="0" err="1"/>
              <a:t>подсказват</a:t>
            </a:r>
            <a:r>
              <a:rPr lang="ru-RU" sz="1800" dirty="0"/>
              <a:t> и </a:t>
            </a:r>
            <a:r>
              <a:rPr lang="ru-RU" sz="1800" dirty="0" err="1"/>
              <a:t>ориентират</a:t>
            </a:r>
            <a:r>
              <a:rPr lang="ru-RU" sz="1800" dirty="0"/>
              <a:t> </a:t>
            </a:r>
            <a:r>
              <a:rPr lang="ru-RU" sz="1800" dirty="0" err="1"/>
              <a:t>към</a:t>
            </a:r>
            <a:r>
              <a:rPr lang="ru-RU" sz="1800" dirty="0"/>
              <a:t> </a:t>
            </a:r>
            <a:r>
              <a:rPr lang="ru-RU" sz="1800" dirty="0" err="1"/>
              <a:t>другото</a:t>
            </a:r>
            <a:r>
              <a:rPr lang="ru-RU" sz="1800" dirty="0"/>
              <a:t>. </a:t>
            </a:r>
            <a:r>
              <a:rPr lang="ru-RU" sz="1800" dirty="0" smtClean="0"/>
              <a:t>С </a:t>
            </a:r>
            <a:r>
              <a:rPr lang="ru-RU" sz="1800" dirty="0" err="1"/>
              <a:t>други</a:t>
            </a:r>
            <a:r>
              <a:rPr lang="ru-RU" sz="1800" dirty="0"/>
              <a:t> </a:t>
            </a:r>
            <a:r>
              <a:rPr lang="ru-RU" sz="1800" dirty="0" err="1"/>
              <a:t>думи</a:t>
            </a:r>
            <a:r>
              <a:rPr lang="ru-RU" sz="1800" dirty="0"/>
              <a:t>, </a:t>
            </a:r>
            <a:r>
              <a:rPr lang="ru-RU" sz="1800" dirty="0" err="1"/>
              <a:t>придобива</a:t>
            </a:r>
            <a:r>
              <a:rPr lang="ru-RU" sz="1800" dirty="0"/>
              <a:t> се </a:t>
            </a:r>
            <a:r>
              <a:rPr lang="ru-RU" sz="1800" dirty="0" smtClean="0"/>
              <a:t>представ</a:t>
            </a:r>
            <a:r>
              <a:rPr lang="bg-BG" sz="1800" dirty="0" smtClean="0"/>
              <a:t>а </a:t>
            </a:r>
            <a:r>
              <a:rPr lang="ru-RU" sz="1800" dirty="0" smtClean="0"/>
              <a:t>за </a:t>
            </a:r>
            <a:r>
              <a:rPr lang="ru-RU" sz="1800" dirty="0" err="1"/>
              <a:t>потенциалното</a:t>
            </a:r>
            <a:r>
              <a:rPr lang="ru-RU" sz="1800" dirty="0"/>
              <a:t> влияние на </a:t>
            </a:r>
            <a:r>
              <a:rPr lang="ru-RU" sz="1800" dirty="0" err="1"/>
              <a:t>замърсяването</a:t>
            </a:r>
            <a:r>
              <a:rPr lang="ru-RU" sz="1800" dirty="0"/>
              <a:t> при </a:t>
            </a:r>
            <a:r>
              <a:rPr lang="ru-RU" sz="1800" dirty="0" err="1"/>
              <a:t>едно</a:t>
            </a:r>
            <a:r>
              <a:rPr lang="ru-RU" sz="1800" dirty="0"/>
              <a:t> </a:t>
            </a:r>
            <a:r>
              <a:rPr lang="ru-RU" sz="1800" dirty="0" err="1"/>
              <a:t>осредняване</a:t>
            </a:r>
            <a:r>
              <a:rPr lang="ru-RU" sz="1800" dirty="0"/>
              <a:t> </a:t>
            </a:r>
            <a:r>
              <a:rPr lang="ru-RU" sz="1800" dirty="0" err="1"/>
              <a:t>към</a:t>
            </a:r>
            <a:r>
              <a:rPr lang="ru-RU" sz="1800" dirty="0"/>
              <a:t> </a:t>
            </a:r>
            <a:r>
              <a:rPr lang="ru-RU" sz="1800" dirty="0" err="1"/>
              <a:t>замърсяването</a:t>
            </a:r>
            <a:r>
              <a:rPr lang="ru-RU" sz="1800" dirty="0"/>
              <a:t> при </a:t>
            </a:r>
            <a:r>
              <a:rPr lang="ru-RU" sz="1800" dirty="0" err="1"/>
              <a:t>друго</a:t>
            </a:r>
            <a:r>
              <a:rPr lang="ru-RU" sz="1800" dirty="0"/>
              <a:t> </a:t>
            </a:r>
            <a:r>
              <a:rPr lang="ru-RU" sz="1800" dirty="0" err="1"/>
              <a:t>осредняване</a:t>
            </a:r>
            <a:r>
              <a:rPr lang="ru-RU" sz="1800" dirty="0"/>
              <a:t>.</a:t>
            </a:r>
            <a:br>
              <a:rPr lang="ru-RU" sz="1800" dirty="0"/>
            </a:br>
            <a:r>
              <a:rPr lang="ru-RU" sz="1800" dirty="0" err="1"/>
              <a:t>Подходящо</a:t>
            </a:r>
            <a:r>
              <a:rPr lang="ru-RU" sz="1800" dirty="0"/>
              <a:t> е </a:t>
            </a:r>
            <a:r>
              <a:rPr lang="ru-RU" sz="1800" dirty="0" err="1"/>
              <a:t>едните</a:t>
            </a:r>
            <a:r>
              <a:rPr lang="ru-RU" sz="1800" dirty="0"/>
              <a:t> </a:t>
            </a:r>
            <a:r>
              <a:rPr lang="ru-RU" sz="1800" dirty="0" err="1"/>
              <a:t>осреднявания</a:t>
            </a:r>
            <a:r>
              <a:rPr lang="ru-RU" sz="1800" dirty="0"/>
              <a:t> да се </a:t>
            </a:r>
            <a:r>
              <a:rPr lang="ru-RU" sz="1800" dirty="0" err="1"/>
              <a:t>имат</a:t>
            </a:r>
            <a:r>
              <a:rPr lang="ru-RU" sz="1800" dirty="0"/>
              <a:t> </a:t>
            </a:r>
            <a:r>
              <a:rPr lang="ru-RU" sz="1800" dirty="0" err="1"/>
              <a:t>предвид</a:t>
            </a:r>
            <a:r>
              <a:rPr lang="ru-RU" sz="1800" dirty="0"/>
              <a:t> и да се </a:t>
            </a:r>
            <a:r>
              <a:rPr lang="ru-RU" sz="1800" dirty="0" err="1"/>
              <a:t>съобразяват</a:t>
            </a:r>
            <a:r>
              <a:rPr lang="ru-RU" sz="1800" dirty="0"/>
              <a:t> при </a:t>
            </a:r>
            <a:r>
              <a:rPr lang="ru-RU" sz="1800" dirty="0" err="1"/>
              <a:t>анализиране</a:t>
            </a:r>
            <a:r>
              <a:rPr lang="ru-RU" sz="1800" dirty="0"/>
              <a:t> на </a:t>
            </a:r>
            <a:r>
              <a:rPr lang="ru-RU" sz="1800" dirty="0" err="1"/>
              <a:t>резултатите</a:t>
            </a:r>
            <a:r>
              <a:rPr lang="ru-RU" sz="1800" dirty="0"/>
              <a:t> от </a:t>
            </a:r>
            <a:r>
              <a:rPr lang="ru-RU" sz="1800" dirty="0" err="1"/>
              <a:t>другите</a:t>
            </a:r>
            <a:r>
              <a:rPr lang="ru-RU" sz="1800" dirty="0"/>
              <a:t> </a:t>
            </a:r>
            <a:r>
              <a:rPr lang="ru-RU" sz="1800" dirty="0" err="1"/>
              <a:t>осреднявания</a:t>
            </a:r>
            <a:r>
              <a:rPr lang="ru-RU" sz="1800" dirty="0"/>
              <a:t>.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>
                <a:solidFill>
                  <a:srgbClr val="C00000"/>
                </a:solidFill>
              </a:rPr>
              <a:t>2) ОЦЕНКА НА СЪОТВЕТСТВИЕТО СПРЯМО НОРМИТЕ И НАЧИНИТЕ НА ОСРЕДНЯВАНЕ ПО НАРЕДБА №12  </a:t>
            </a:r>
            <a:r>
              <a:rPr lang="ru-RU" sz="1800" dirty="0" err="1" smtClean="0"/>
              <a:t>Прави</a:t>
            </a:r>
            <a:r>
              <a:rPr lang="ru-RU" sz="1800" dirty="0" smtClean="0"/>
              <a:t> </a:t>
            </a:r>
            <a:r>
              <a:rPr lang="ru-RU" sz="1800" dirty="0"/>
              <a:t>се </a:t>
            </a:r>
            <a:r>
              <a:rPr lang="ru-RU" sz="1800" dirty="0" err="1"/>
              <a:t>съпоставка</a:t>
            </a:r>
            <a:r>
              <a:rPr lang="ru-RU" sz="1800" dirty="0"/>
              <a:t> на </a:t>
            </a:r>
            <a:r>
              <a:rPr lang="ru-RU" sz="1800" dirty="0" err="1"/>
              <a:t>денонощни</a:t>
            </a:r>
            <a:r>
              <a:rPr lang="ru-RU" sz="1800" dirty="0"/>
              <a:t> концентрации с </a:t>
            </a:r>
            <a:r>
              <a:rPr lang="ru-RU" sz="1800" dirty="0" err="1"/>
              <a:t>денонощни</a:t>
            </a:r>
            <a:r>
              <a:rPr lang="ru-RU" sz="1800" dirty="0"/>
              <a:t> </a:t>
            </a:r>
            <a:r>
              <a:rPr lang="ru-RU" sz="1800" dirty="0" err="1"/>
              <a:t>норми</a:t>
            </a:r>
            <a:r>
              <a:rPr lang="ru-RU" sz="1800" dirty="0"/>
              <a:t>, </a:t>
            </a:r>
            <a:r>
              <a:rPr lang="ru-RU" sz="1800" dirty="0" err="1"/>
              <a:t>средночасови</a:t>
            </a:r>
            <a:r>
              <a:rPr lang="ru-RU" sz="1800" dirty="0"/>
              <a:t> концентрации </a:t>
            </a:r>
            <a:r>
              <a:rPr lang="ru-RU" sz="1800" dirty="0" err="1"/>
              <a:t>със</a:t>
            </a:r>
            <a:r>
              <a:rPr lang="ru-RU" sz="1800" dirty="0"/>
              <a:t> </a:t>
            </a:r>
            <a:r>
              <a:rPr lang="ru-RU" sz="1800" dirty="0" err="1"/>
              <a:t>средночасови</a:t>
            </a:r>
            <a:r>
              <a:rPr lang="ru-RU" sz="1800" dirty="0"/>
              <a:t> </a:t>
            </a:r>
            <a:r>
              <a:rPr lang="ru-RU" sz="1800" dirty="0" err="1"/>
              <a:t>норми</a:t>
            </a:r>
            <a:r>
              <a:rPr lang="ru-RU" sz="1800" dirty="0"/>
              <a:t> и т.н.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ru-RU" sz="1800" dirty="0" smtClean="0"/>
              <a:t>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endParaRPr lang="bg-BG" sz="1800" b="1" dirty="0"/>
          </a:p>
        </p:txBody>
      </p:sp>
    </p:spTree>
    <p:extLst>
      <p:ext uri="{BB962C8B-B14F-4D97-AF65-F5344CB8AC3E}">
        <p14:creationId xmlns:p14="http://schemas.microsoft.com/office/powerpoint/2010/main" val="233551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C00000"/>
                </a:solidFill>
              </a:rPr>
              <a:t>1</a:t>
            </a:r>
            <a:r>
              <a:rPr lang="ru-RU" sz="1800" b="1" dirty="0">
                <a:solidFill>
                  <a:srgbClr val="C00000"/>
                </a:solidFill>
              </a:rPr>
              <a:t>. МЕТОДИКА ЗА ОБРАБОТКА И АНАЛИЗ НА РЕЗУЛТАТИ ОТ ИЗМЕРВАНИЯ В АВТОМАТИЧНА ИЗМЕРВАТЕЛНА СТАНЦИЯ „ВЪЗРАЖДАНЕ”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err="1"/>
              <a:t>Целта</a:t>
            </a:r>
            <a:r>
              <a:rPr lang="ru-RU" sz="1800" dirty="0"/>
              <a:t> на анализа е да се </a:t>
            </a:r>
            <a:r>
              <a:rPr lang="ru-RU" sz="1800" dirty="0" err="1"/>
              <a:t>предостави</a:t>
            </a:r>
            <a:r>
              <a:rPr lang="ru-RU" sz="1800" dirty="0"/>
              <a:t> на </a:t>
            </a:r>
            <a:r>
              <a:rPr lang="ru-RU" sz="1800" dirty="0" err="1"/>
              <a:t>членовете</a:t>
            </a:r>
            <a:r>
              <a:rPr lang="ru-RU" sz="1800" dirty="0"/>
              <a:t> на </a:t>
            </a:r>
            <a:r>
              <a:rPr lang="ru-RU" sz="1800" dirty="0" err="1"/>
              <a:t>Временната</a:t>
            </a:r>
            <a:r>
              <a:rPr lang="ru-RU" sz="1800" dirty="0"/>
              <a:t> </a:t>
            </a:r>
            <a:r>
              <a:rPr lang="ru-RU" sz="1800" dirty="0" err="1"/>
              <a:t>комисия</a:t>
            </a:r>
            <a:r>
              <a:rPr lang="ru-RU" sz="1800" dirty="0"/>
              <a:t> по </a:t>
            </a:r>
            <a:r>
              <a:rPr lang="ru-RU" sz="1800" dirty="0" err="1"/>
              <a:t>чистотата</a:t>
            </a:r>
            <a:r>
              <a:rPr lang="ru-RU" sz="1800" dirty="0"/>
              <a:t> на </a:t>
            </a:r>
            <a:r>
              <a:rPr lang="ru-RU" sz="1800" dirty="0" err="1"/>
              <a:t>въздуха</a:t>
            </a:r>
            <a:r>
              <a:rPr lang="ru-RU" sz="1800" dirty="0"/>
              <a:t>, на </a:t>
            </a:r>
            <a:r>
              <a:rPr lang="ru-RU" sz="1800" dirty="0" err="1"/>
              <a:t>Общински</a:t>
            </a:r>
            <a:r>
              <a:rPr lang="ru-RU" sz="1800" dirty="0"/>
              <a:t> </a:t>
            </a:r>
            <a:r>
              <a:rPr lang="ru-RU" sz="1800" dirty="0" err="1"/>
              <a:t>съвет</a:t>
            </a:r>
            <a:r>
              <a:rPr lang="ru-RU" sz="1800" dirty="0"/>
              <a:t> на Община - </a:t>
            </a:r>
            <a:r>
              <a:rPr lang="ru-RU" sz="1800" dirty="0" err="1"/>
              <a:t>Русе</a:t>
            </a:r>
            <a:r>
              <a:rPr lang="ru-RU" sz="1800" dirty="0"/>
              <a:t> и на </a:t>
            </a:r>
            <a:r>
              <a:rPr lang="ru-RU" sz="1800" dirty="0" err="1"/>
              <a:t>русенската</a:t>
            </a:r>
            <a:r>
              <a:rPr lang="ru-RU" sz="1800" dirty="0"/>
              <a:t> </a:t>
            </a:r>
            <a:r>
              <a:rPr lang="ru-RU" sz="1800" dirty="0" err="1"/>
              <a:t>общественост</a:t>
            </a:r>
            <a:r>
              <a:rPr lang="ru-RU" sz="1800" dirty="0"/>
              <a:t> </a:t>
            </a:r>
            <a:r>
              <a:rPr lang="ru-RU" sz="1800" dirty="0" err="1"/>
              <a:t>максимално</a:t>
            </a:r>
            <a:r>
              <a:rPr lang="ru-RU" sz="1800" dirty="0"/>
              <a:t> </a:t>
            </a:r>
            <a:r>
              <a:rPr lang="ru-RU" sz="1800" dirty="0" err="1"/>
              <a:t>пълна</a:t>
            </a:r>
            <a:r>
              <a:rPr lang="ru-RU" sz="1800" dirty="0"/>
              <a:t> и </a:t>
            </a:r>
            <a:r>
              <a:rPr lang="ru-RU" sz="1800" dirty="0" err="1"/>
              <a:t>обективно</a:t>
            </a:r>
            <a:r>
              <a:rPr lang="ru-RU" sz="1800" dirty="0"/>
              <a:t> </a:t>
            </a:r>
            <a:r>
              <a:rPr lang="ru-RU" sz="1800" dirty="0" err="1"/>
              <a:t>обработена</a:t>
            </a:r>
            <a:r>
              <a:rPr lang="ru-RU" sz="1800" dirty="0"/>
              <a:t> информация за </a:t>
            </a:r>
            <a:r>
              <a:rPr lang="ru-RU" sz="1800" dirty="0" err="1"/>
              <a:t>замърсяването</a:t>
            </a:r>
            <a:r>
              <a:rPr lang="ru-RU" sz="1800" dirty="0"/>
              <a:t> на </a:t>
            </a:r>
            <a:r>
              <a:rPr lang="ru-RU" sz="1800" dirty="0" err="1"/>
              <a:t>атмосферния</a:t>
            </a:r>
            <a:r>
              <a:rPr lang="ru-RU" sz="1800" dirty="0"/>
              <a:t> </a:t>
            </a:r>
            <a:r>
              <a:rPr lang="ru-RU" sz="1800" dirty="0" err="1"/>
              <a:t>въздух</a:t>
            </a:r>
            <a:r>
              <a:rPr lang="ru-RU" sz="1800" dirty="0"/>
              <a:t>.</a:t>
            </a:r>
            <a:br>
              <a:rPr lang="ru-RU" sz="1800" dirty="0"/>
            </a:br>
            <a:r>
              <a:rPr lang="ru-RU" sz="1800" dirty="0" err="1"/>
              <a:t>Резултатите</a:t>
            </a:r>
            <a:r>
              <a:rPr lang="ru-RU" sz="1800" dirty="0"/>
              <a:t> от анализа </a:t>
            </a:r>
            <a:r>
              <a:rPr lang="ru-RU" sz="1800" dirty="0" err="1"/>
              <a:t>ще</a:t>
            </a:r>
            <a:r>
              <a:rPr lang="ru-RU" sz="1800" dirty="0"/>
              <a:t> </a:t>
            </a:r>
            <a:r>
              <a:rPr lang="ru-RU" sz="1800" dirty="0" err="1"/>
              <a:t>бъдат</a:t>
            </a:r>
            <a:r>
              <a:rPr lang="ru-RU" sz="1800" dirty="0"/>
              <a:t> </a:t>
            </a:r>
            <a:r>
              <a:rPr lang="ru-RU" sz="1800" dirty="0" err="1"/>
              <a:t>използвани</a:t>
            </a:r>
            <a:r>
              <a:rPr lang="ru-RU" sz="1800" dirty="0"/>
              <a:t> за </a:t>
            </a:r>
            <a:r>
              <a:rPr lang="ru-RU" sz="1800" dirty="0" err="1"/>
              <a:t>съставяне</a:t>
            </a:r>
            <a:r>
              <a:rPr lang="ru-RU" sz="1800" dirty="0"/>
              <a:t> на </a:t>
            </a:r>
            <a:r>
              <a:rPr lang="ru-RU" sz="1800" dirty="0" err="1"/>
              <a:t>кадастър</a:t>
            </a:r>
            <a:r>
              <a:rPr lang="ru-RU" sz="1800" dirty="0"/>
              <a:t> „</a:t>
            </a:r>
            <a:r>
              <a:rPr lang="ru-RU" sz="1800" dirty="0" err="1"/>
              <a:t>Имисии</a:t>
            </a:r>
            <a:r>
              <a:rPr lang="ru-RU" sz="1800" dirty="0"/>
              <a:t>” на </a:t>
            </a:r>
            <a:r>
              <a:rPr lang="ru-RU" sz="1800" dirty="0" err="1"/>
              <a:t>Екологичния</a:t>
            </a:r>
            <a:r>
              <a:rPr lang="ru-RU" sz="1800" dirty="0"/>
              <a:t> </a:t>
            </a:r>
            <a:r>
              <a:rPr lang="ru-RU" sz="1800" dirty="0" err="1"/>
              <a:t>кадастър</a:t>
            </a:r>
            <a:r>
              <a:rPr lang="ru-RU" sz="1800" dirty="0"/>
              <a:t> на Община - </a:t>
            </a:r>
            <a:r>
              <a:rPr lang="ru-RU" sz="1800" dirty="0" err="1"/>
              <a:t>Русе</a:t>
            </a:r>
            <a:r>
              <a:rPr lang="ru-RU" sz="1800" dirty="0"/>
              <a:t>.</a:t>
            </a:r>
            <a:br>
              <a:rPr lang="ru-RU" sz="1800" dirty="0"/>
            </a:br>
            <a:r>
              <a:rPr lang="ru-RU" sz="1800" dirty="0" err="1"/>
              <a:t>Данните</a:t>
            </a:r>
            <a:r>
              <a:rPr lang="ru-RU" sz="1800" dirty="0"/>
              <a:t> за анализа </a:t>
            </a:r>
            <a:r>
              <a:rPr lang="ru-RU" sz="1800" dirty="0" err="1"/>
              <a:t>са</a:t>
            </a:r>
            <a:r>
              <a:rPr lang="ru-RU" sz="1800" dirty="0"/>
              <a:t> </a:t>
            </a:r>
            <a:r>
              <a:rPr lang="ru-RU" sz="1800" dirty="0" err="1"/>
              <a:t>резултати</a:t>
            </a:r>
            <a:r>
              <a:rPr lang="ru-RU" sz="1800" dirty="0"/>
              <a:t> от </a:t>
            </a:r>
            <a:r>
              <a:rPr lang="ru-RU" sz="1800" dirty="0" err="1"/>
              <a:t>измервания</a:t>
            </a:r>
            <a:r>
              <a:rPr lang="ru-RU" sz="1800" dirty="0"/>
              <a:t> на Автоматична </a:t>
            </a:r>
            <a:r>
              <a:rPr lang="ru-RU" sz="1800" dirty="0" err="1"/>
              <a:t>измервателна</a:t>
            </a:r>
            <a:r>
              <a:rPr lang="ru-RU" sz="1800" dirty="0"/>
              <a:t> станция „</a:t>
            </a:r>
            <a:r>
              <a:rPr lang="ru-RU" sz="1800" dirty="0" err="1"/>
              <a:t>Възраждане</a:t>
            </a:r>
            <a:r>
              <a:rPr lang="ru-RU" sz="1800" dirty="0"/>
              <a:t>” на </a:t>
            </a:r>
            <a:r>
              <a:rPr lang="ru-RU" sz="1800" dirty="0" err="1"/>
              <a:t>Изпълнителната</a:t>
            </a:r>
            <a:r>
              <a:rPr lang="ru-RU" sz="1800" dirty="0"/>
              <a:t> </a:t>
            </a:r>
            <a:r>
              <a:rPr lang="ru-RU" sz="1800" dirty="0" err="1"/>
              <a:t>агенция</a:t>
            </a:r>
            <a:r>
              <a:rPr lang="ru-RU" sz="1800" dirty="0"/>
              <a:t> по </a:t>
            </a:r>
            <a:r>
              <a:rPr lang="ru-RU" sz="1800" dirty="0" err="1"/>
              <a:t>околната</a:t>
            </a:r>
            <a:r>
              <a:rPr lang="ru-RU" sz="1800" dirty="0"/>
              <a:t> среда.</a:t>
            </a:r>
            <a:br>
              <a:rPr lang="ru-RU" sz="1800" dirty="0"/>
            </a:br>
            <a:r>
              <a:rPr lang="ru-RU" sz="1800" dirty="0" err="1"/>
              <a:t>Изходните</a:t>
            </a:r>
            <a:r>
              <a:rPr lang="ru-RU" sz="1800" dirty="0"/>
              <a:t> </a:t>
            </a:r>
            <a:r>
              <a:rPr lang="ru-RU" sz="1800" dirty="0" err="1"/>
              <a:t>данни</a:t>
            </a:r>
            <a:r>
              <a:rPr lang="ru-RU" sz="1800" dirty="0"/>
              <a:t> </a:t>
            </a:r>
            <a:r>
              <a:rPr lang="ru-RU" sz="1800" dirty="0" err="1"/>
              <a:t>са</a:t>
            </a:r>
            <a:r>
              <a:rPr lang="ru-RU" sz="1800" dirty="0"/>
              <a:t> </a:t>
            </a:r>
            <a:r>
              <a:rPr lang="ru-RU" sz="1800" dirty="0" err="1"/>
              <a:t>осигурени</a:t>
            </a:r>
            <a:r>
              <a:rPr lang="ru-RU" sz="1800" dirty="0"/>
              <a:t> от </a:t>
            </a:r>
            <a:r>
              <a:rPr lang="ru-RU" sz="1800" dirty="0" err="1"/>
              <a:t>народните</a:t>
            </a:r>
            <a:r>
              <a:rPr lang="ru-RU" sz="1800" dirty="0"/>
              <a:t> представители </a:t>
            </a:r>
            <a:r>
              <a:rPr lang="ru-RU" sz="1800" dirty="0" err="1"/>
              <a:t>Крум</a:t>
            </a:r>
            <a:r>
              <a:rPr lang="ru-RU" sz="1800" dirty="0"/>
              <a:t> </a:t>
            </a:r>
            <a:r>
              <a:rPr lang="ru-RU" sz="1800" dirty="0" err="1"/>
              <a:t>Зарков</a:t>
            </a:r>
            <a:r>
              <a:rPr lang="ru-RU" sz="1800" dirty="0"/>
              <a:t> и Георги </a:t>
            </a:r>
            <a:r>
              <a:rPr lang="ru-RU" sz="1800" dirty="0" err="1"/>
              <a:t>Стоилов</a:t>
            </a:r>
            <a:r>
              <a:rPr lang="ru-RU" sz="1800" dirty="0"/>
              <a:t>. Те </a:t>
            </a:r>
            <a:r>
              <a:rPr lang="ru-RU" sz="1800" dirty="0" err="1"/>
              <a:t>са</a:t>
            </a:r>
            <a:r>
              <a:rPr lang="ru-RU" sz="1800" dirty="0"/>
              <a:t> </a:t>
            </a:r>
            <a:r>
              <a:rPr lang="ru-RU" sz="1800" dirty="0" err="1"/>
              <a:t>внесени</a:t>
            </a:r>
            <a:r>
              <a:rPr lang="ru-RU" sz="1800" dirty="0"/>
              <a:t> по официален </a:t>
            </a:r>
            <a:r>
              <a:rPr lang="ru-RU" sz="1800" dirty="0" err="1"/>
              <a:t>път</a:t>
            </a:r>
            <a:r>
              <a:rPr lang="ru-RU" sz="1800" dirty="0"/>
              <a:t> в Община - </a:t>
            </a:r>
            <a:r>
              <a:rPr lang="ru-RU" sz="1800" dirty="0" err="1"/>
              <a:t>Русе</a:t>
            </a:r>
            <a:r>
              <a:rPr lang="ru-RU" sz="1800" dirty="0"/>
              <a:t>. </a:t>
            </a:r>
            <a:br>
              <a:rPr lang="ru-RU" sz="1800" dirty="0"/>
            </a:br>
            <a:r>
              <a:rPr lang="ru-RU" sz="1800" dirty="0" err="1"/>
              <a:t>Представени</a:t>
            </a:r>
            <a:r>
              <a:rPr lang="ru-RU" sz="1800" dirty="0"/>
              <a:t> ми </a:t>
            </a:r>
            <a:r>
              <a:rPr lang="ru-RU" sz="1800" dirty="0" err="1"/>
              <a:t>бяха</a:t>
            </a:r>
            <a:r>
              <a:rPr lang="ru-RU" sz="1800" dirty="0"/>
              <a:t> с </a:t>
            </a:r>
            <a:r>
              <a:rPr lang="ru-RU" sz="1800" dirty="0" err="1"/>
              <a:t>писмо</a:t>
            </a:r>
            <a:r>
              <a:rPr lang="ru-RU" sz="1800" dirty="0"/>
              <a:t> №421/29.4.2020 г. от </a:t>
            </a:r>
            <a:r>
              <a:rPr lang="ru-RU" sz="1800" dirty="0" err="1"/>
              <a:t>Общински</a:t>
            </a:r>
            <a:r>
              <a:rPr lang="ru-RU" sz="1800" dirty="0"/>
              <a:t> </a:t>
            </a:r>
            <a:r>
              <a:rPr lang="ru-RU" sz="1800" dirty="0" err="1"/>
              <a:t>съвет</a:t>
            </a:r>
            <a:r>
              <a:rPr lang="ru-RU" sz="1800" dirty="0"/>
              <a:t> - </a:t>
            </a:r>
            <a:r>
              <a:rPr lang="ru-RU" sz="1800" dirty="0" err="1"/>
              <a:t>Русе</a:t>
            </a:r>
            <a:r>
              <a:rPr lang="ru-RU" sz="1800" dirty="0"/>
              <a:t>, подписано от председателя на </a:t>
            </a:r>
            <a:r>
              <a:rPr lang="ru-RU" sz="1800" dirty="0" err="1"/>
              <a:t>Временната</a:t>
            </a:r>
            <a:r>
              <a:rPr lang="ru-RU" sz="1800" dirty="0"/>
              <a:t> </a:t>
            </a:r>
            <a:r>
              <a:rPr lang="ru-RU" sz="1800" dirty="0" err="1"/>
              <a:t>комисия</a:t>
            </a:r>
            <a:r>
              <a:rPr lang="ru-RU" sz="1800" dirty="0"/>
              <a:t> по </a:t>
            </a:r>
            <a:r>
              <a:rPr lang="ru-RU" sz="1800" dirty="0" err="1"/>
              <a:t>чистотата</a:t>
            </a:r>
            <a:r>
              <a:rPr lang="ru-RU" sz="1800" dirty="0"/>
              <a:t> на </a:t>
            </a:r>
            <a:r>
              <a:rPr lang="ru-RU" sz="1800" dirty="0" err="1"/>
              <a:t>атмосферния</a:t>
            </a:r>
            <a:r>
              <a:rPr lang="ru-RU" sz="1800" dirty="0"/>
              <a:t> </a:t>
            </a:r>
            <a:r>
              <a:rPr lang="ru-RU" sz="1800" dirty="0" err="1"/>
              <a:t>въздух</a:t>
            </a:r>
            <a:r>
              <a:rPr lang="ru-RU" sz="1800" dirty="0"/>
              <a:t> г-н Дауд </a:t>
            </a:r>
            <a:r>
              <a:rPr lang="ru-RU" sz="1800" dirty="0" err="1"/>
              <a:t>Ибрям</a:t>
            </a:r>
            <a:r>
              <a:rPr lang="ru-RU" sz="1800" dirty="0"/>
              <a:t>.</a:t>
            </a:r>
            <a:br>
              <a:rPr lang="ru-RU" sz="1800" dirty="0"/>
            </a:br>
            <a:r>
              <a:rPr lang="ru-RU" sz="1800" b="1" dirty="0" err="1" smtClean="0"/>
              <a:t>Обект</a:t>
            </a:r>
            <a:r>
              <a:rPr lang="en-US" sz="1800" b="1" strike="sngStrike" dirty="0">
                <a:solidFill>
                  <a:srgbClr val="FFFF00"/>
                </a:solidFill>
              </a:rPr>
              <a:t> </a:t>
            </a:r>
            <a:r>
              <a:rPr lang="ru-RU" sz="1800" b="1" dirty="0" smtClean="0"/>
              <a:t>на </a:t>
            </a:r>
            <a:r>
              <a:rPr lang="ru-RU" sz="1800" b="1" dirty="0"/>
              <a:t>анализа </a:t>
            </a:r>
            <a:r>
              <a:rPr lang="ru-RU" sz="1800" dirty="0" err="1"/>
              <a:t>са</a:t>
            </a:r>
            <a:r>
              <a:rPr lang="ru-RU" sz="1800" dirty="0"/>
              <a:t> </a:t>
            </a:r>
            <a:r>
              <a:rPr lang="ru-RU" sz="1800" dirty="0" err="1"/>
              <a:t>седем</a:t>
            </a:r>
            <a:r>
              <a:rPr lang="ru-RU" sz="1800" dirty="0"/>
              <a:t> </a:t>
            </a:r>
            <a:r>
              <a:rPr lang="ru-RU" sz="1800" dirty="0" err="1"/>
              <a:t>замърсителя</a:t>
            </a:r>
            <a:r>
              <a:rPr lang="ru-RU" sz="1800" dirty="0"/>
              <a:t> на </a:t>
            </a:r>
            <a:r>
              <a:rPr lang="ru-RU" sz="1800" dirty="0" err="1"/>
              <a:t>атмосферния</a:t>
            </a:r>
            <a:r>
              <a:rPr lang="ru-RU" sz="1800" dirty="0"/>
              <a:t> </a:t>
            </a:r>
            <a:r>
              <a:rPr lang="ru-RU" sz="1800" dirty="0" err="1"/>
              <a:t>въздух</a:t>
            </a:r>
            <a:r>
              <a:rPr lang="ru-RU" sz="1800" dirty="0"/>
              <a:t>:</a:t>
            </a:r>
            <a:br>
              <a:rPr lang="ru-RU" sz="1800" dirty="0"/>
            </a:br>
            <a:r>
              <a:rPr lang="ru-RU" sz="1800" dirty="0"/>
              <a:t>1. серен диоксид;</a:t>
            </a:r>
            <a:br>
              <a:rPr lang="ru-RU" sz="1800" dirty="0"/>
            </a:br>
            <a:r>
              <a:rPr lang="ru-RU" sz="1800" dirty="0"/>
              <a:t>2. </a:t>
            </a:r>
            <a:r>
              <a:rPr lang="ru-RU" sz="1800" dirty="0" err="1"/>
              <a:t>азотен</a:t>
            </a:r>
            <a:r>
              <a:rPr lang="ru-RU" sz="1800" dirty="0"/>
              <a:t> диоксид;</a:t>
            </a:r>
            <a:br>
              <a:rPr lang="ru-RU" sz="1800" dirty="0"/>
            </a:br>
            <a:r>
              <a:rPr lang="ru-RU" sz="1800" dirty="0"/>
              <a:t>3. </a:t>
            </a:r>
            <a:r>
              <a:rPr lang="ru-RU" sz="1800" dirty="0" err="1"/>
              <a:t>азотен</a:t>
            </a:r>
            <a:r>
              <a:rPr lang="ru-RU" sz="1800" dirty="0"/>
              <a:t> </a:t>
            </a:r>
            <a:r>
              <a:rPr lang="ru-RU" sz="1800" dirty="0" err="1"/>
              <a:t>оксиди</a:t>
            </a:r>
            <a:r>
              <a:rPr lang="ru-RU" sz="1800" dirty="0"/>
              <a:t>;</a:t>
            </a:r>
            <a:br>
              <a:rPr lang="ru-RU" sz="1800" dirty="0"/>
            </a:br>
            <a:r>
              <a:rPr lang="ru-RU" sz="1800" dirty="0"/>
              <a:t>4. </a:t>
            </a:r>
            <a:r>
              <a:rPr lang="ru-RU" sz="1800" dirty="0" err="1"/>
              <a:t>въглероден</a:t>
            </a:r>
            <a:r>
              <a:rPr lang="ru-RU" sz="1800" dirty="0"/>
              <a:t> оксид;</a:t>
            </a:r>
            <a:br>
              <a:rPr lang="ru-RU" sz="1800" dirty="0"/>
            </a:br>
            <a:r>
              <a:rPr lang="ru-RU" sz="1800" dirty="0"/>
              <a:t>5. озон;</a:t>
            </a:r>
            <a:br>
              <a:rPr lang="ru-RU" sz="1800" dirty="0"/>
            </a:br>
            <a:r>
              <a:rPr lang="ru-RU" sz="1800" dirty="0"/>
              <a:t>6. </a:t>
            </a:r>
            <a:r>
              <a:rPr lang="ru-RU" sz="1800" dirty="0" err="1"/>
              <a:t>фини</a:t>
            </a:r>
            <a:r>
              <a:rPr lang="ru-RU" sz="1800" dirty="0"/>
              <a:t> </a:t>
            </a:r>
            <a:r>
              <a:rPr lang="ru-RU" sz="1800" dirty="0" err="1"/>
              <a:t>прахови</a:t>
            </a:r>
            <a:r>
              <a:rPr lang="ru-RU" sz="1800" dirty="0"/>
              <a:t> </a:t>
            </a:r>
            <a:r>
              <a:rPr lang="ru-RU" sz="1800" dirty="0" err="1"/>
              <a:t>частици</a:t>
            </a:r>
            <a:r>
              <a:rPr lang="ru-RU" sz="1800" dirty="0"/>
              <a:t> ФПЧ10;</a:t>
            </a:r>
            <a:br>
              <a:rPr lang="ru-RU" sz="1800" dirty="0"/>
            </a:br>
            <a:r>
              <a:rPr lang="ru-RU" sz="1800" dirty="0"/>
              <a:t>7. </a:t>
            </a:r>
            <a:r>
              <a:rPr lang="ru-RU" sz="1800" dirty="0" err="1"/>
              <a:t>фини</a:t>
            </a:r>
            <a:r>
              <a:rPr lang="ru-RU" sz="1800" dirty="0"/>
              <a:t> </a:t>
            </a:r>
            <a:r>
              <a:rPr lang="ru-RU" sz="1800" dirty="0" err="1"/>
              <a:t>прахови</a:t>
            </a:r>
            <a:r>
              <a:rPr lang="ru-RU" sz="1800" dirty="0"/>
              <a:t> </a:t>
            </a:r>
            <a:r>
              <a:rPr lang="ru-RU" sz="1800" dirty="0" err="1"/>
              <a:t>частици</a:t>
            </a:r>
            <a:r>
              <a:rPr lang="ru-RU" sz="1800" dirty="0"/>
              <a:t> ФПЧ2.5.</a:t>
            </a: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29077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ru-RU" sz="1800" dirty="0" err="1" smtClean="0"/>
              <a:t>Използвани</a:t>
            </a:r>
            <a:r>
              <a:rPr lang="ru-RU" sz="1800" dirty="0" smtClean="0"/>
              <a:t> </a:t>
            </a:r>
            <a:r>
              <a:rPr lang="ru-RU" sz="1800" dirty="0" err="1"/>
              <a:t>са</a:t>
            </a:r>
            <a:r>
              <a:rPr lang="ru-RU" sz="1800" dirty="0"/>
              <a:t> </a:t>
            </a:r>
            <a:r>
              <a:rPr lang="ru-RU" sz="1800" b="1" dirty="0" err="1"/>
              <a:t>седем</a:t>
            </a:r>
            <a:r>
              <a:rPr lang="ru-RU" sz="1800" b="1" dirty="0"/>
              <a:t> </a:t>
            </a:r>
            <a:r>
              <a:rPr lang="ru-RU" sz="1800" b="1" dirty="0" err="1"/>
              <a:t>основни</a:t>
            </a:r>
            <a:r>
              <a:rPr lang="ru-RU" sz="1800" b="1" dirty="0"/>
              <a:t> показателя на </a:t>
            </a:r>
            <a:r>
              <a:rPr lang="ru-RU" sz="1800" b="1" dirty="0" err="1"/>
              <a:t>замърсителите</a:t>
            </a:r>
            <a:r>
              <a:rPr lang="ru-RU" sz="1800" dirty="0"/>
              <a:t>:</a:t>
            </a:r>
            <a:br>
              <a:rPr lang="ru-RU" sz="1800" dirty="0"/>
            </a:br>
            <a:r>
              <a:rPr lang="ru-RU" sz="1800" dirty="0" smtClean="0"/>
              <a:t>•</a:t>
            </a:r>
            <a:r>
              <a:rPr lang="ru-RU" sz="1800" b="1" dirty="0" err="1" smtClean="0"/>
              <a:t>максимални</a:t>
            </a:r>
            <a:r>
              <a:rPr lang="ru-RU" sz="1800" b="1" dirty="0" smtClean="0"/>
              <a:t> </a:t>
            </a:r>
            <a:r>
              <a:rPr lang="ru-RU" sz="1800" b="1" dirty="0" err="1"/>
              <a:t>средночасови</a:t>
            </a:r>
            <a:r>
              <a:rPr lang="ru-RU" sz="1800" b="1" dirty="0"/>
              <a:t> концентрации;  </a:t>
            </a:r>
            <a:br>
              <a:rPr lang="ru-RU" sz="1800" b="1" dirty="0"/>
            </a:br>
            <a:r>
              <a:rPr lang="ru-RU" sz="1800" b="1" dirty="0" smtClean="0"/>
              <a:t>•</a:t>
            </a:r>
            <a:r>
              <a:rPr lang="ru-RU" sz="1800" b="1" dirty="0" err="1" smtClean="0"/>
              <a:t>средночасови</a:t>
            </a:r>
            <a:r>
              <a:rPr lang="ru-RU" sz="1800" b="1" dirty="0" smtClean="0"/>
              <a:t> </a:t>
            </a:r>
            <a:r>
              <a:rPr lang="ru-RU" sz="1800" b="1" dirty="0"/>
              <a:t>концентрации;</a:t>
            </a:r>
            <a:br>
              <a:rPr lang="ru-RU" sz="1800" b="1" dirty="0"/>
            </a:br>
            <a:r>
              <a:rPr lang="ru-RU" sz="1800" b="1" dirty="0" smtClean="0"/>
              <a:t>•</a:t>
            </a:r>
            <a:r>
              <a:rPr lang="ru-RU" sz="1800" b="1" dirty="0" err="1" smtClean="0"/>
              <a:t>максималните</a:t>
            </a:r>
            <a:r>
              <a:rPr lang="ru-RU" sz="1800" b="1" dirty="0" smtClean="0"/>
              <a:t> </a:t>
            </a:r>
            <a:r>
              <a:rPr lang="ru-RU" sz="1800" b="1" dirty="0" err="1"/>
              <a:t>средноденонощни</a:t>
            </a:r>
            <a:r>
              <a:rPr lang="ru-RU" sz="1800" b="1" dirty="0"/>
              <a:t> концентрации;</a:t>
            </a:r>
            <a:br>
              <a:rPr lang="ru-RU" sz="1800" b="1" dirty="0"/>
            </a:br>
            <a:r>
              <a:rPr lang="ru-RU" sz="1800" b="1" dirty="0" smtClean="0"/>
              <a:t>•</a:t>
            </a:r>
            <a:r>
              <a:rPr lang="ru-RU" sz="1800" b="1" dirty="0" err="1" smtClean="0"/>
              <a:t>средноденонощни</a:t>
            </a:r>
            <a:r>
              <a:rPr lang="ru-RU" sz="1800" b="1" dirty="0" smtClean="0"/>
              <a:t> </a:t>
            </a:r>
            <a:r>
              <a:rPr lang="ru-RU" sz="1800" b="1" dirty="0"/>
              <a:t>концентрации ;</a:t>
            </a:r>
            <a:br>
              <a:rPr lang="ru-RU" sz="1800" b="1" dirty="0"/>
            </a:br>
            <a:r>
              <a:rPr lang="ru-RU" sz="1800" b="1" dirty="0" smtClean="0"/>
              <a:t>•</a:t>
            </a:r>
            <a:r>
              <a:rPr lang="ru-RU" sz="1800" b="1" dirty="0" err="1" smtClean="0"/>
              <a:t>средномесечни</a:t>
            </a:r>
            <a:r>
              <a:rPr lang="ru-RU" sz="1800" b="1" dirty="0" smtClean="0"/>
              <a:t> </a:t>
            </a:r>
            <a:r>
              <a:rPr lang="ru-RU" sz="1800" b="1" dirty="0"/>
              <a:t>концентрации;</a:t>
            </a:r>
            <a:br>
              <a:rPr lang="ru-RU" sz="1800" b="1" dirty="0"/>
            </a:br>
            <a:r>
              <a:rPr lang="ru-RU" sz="1800" b="1" dirty="0" smtClean="0"/>
              <a:t>•</a:t>
            </a:r>
            <a:r>
              <a:rPr lang="ru-RU" sz="1800" b="1" dirty="0" err="1" smtClean="0"/>
              <a:t>средногодишни</a:t>
            </a:r>
            <a:r>
              <a:rPr lang="ru-RU" sz="1800" b="1" dirty="0" smtClean="0"/>
              <a:t> </a:t>
            </a:r>
            <a:r>
              <a:rPr lang="ru-RU" sz="1800" b="1" dirty="0"/>
              <a:t>концентрации, </a:t>
            </a:r>
            <a:r>
              <a:rPr lang="ru-RU" sz="1800" dirty="0" err="1"/>
              <a:t>изчислени</a:t>
            </a:r>
            <a:r>
              <a:rPr lang="ru-RU" sz="1800" dirty="0"/>
              <a:t> за </a:t>
            </a:r>
            <a:r>
              <a:rPr lang="ru-RU" sz="1800" dirty="0" err="1"/>
              <a:t>съпоставимост</a:t>
            </a:r>
            <a:r>
              <a:rPr lang="ru-RU" sz="1800" dirty="0"/>
              <a:t>, </a:t>
            </a:r>
            <a:r>
              <a:rPr lang="ru-RU" sz="1800" dirty="0" err="1"/>
              <a:t>въз</a:t>
            </a:r>
            <a:r>
              <a:rPr lang="ru-RU" sz="1800" dirty="0"/>
              <a:t> основа на: </a:t>
            </a:r>
            <a:br>
              <a:rPr lang="ru-RU" sz="1800" dirty="0"/>
            </a:br>
            <a:r>
              <a:rPr lang="ru-RU" sz="1800" dirty="0"/>
              <a:t>а) </a:t>
            </a:r>
            <a:r>
              <a:rPr lang="ru-RU" sz="1800" dirty="0" err="1"/>
              <a:t>средночасовите</a:t>
            </a:r>
            <a:r>
              <a:rPr lang="ru-RU" sz="1800" dirty="0"/>
              <a:t>, </a:t>
            </a:r>
            <a:br>
              <a:rPr lang="ru-RU" sz="1800" dirty="0"/>
            </a:br>
            <a:r>
              <a:rPr lang="ru-RU" sz="1800" dirty="0"/>
              <a:t>б) </a:t>
            </a:r>
            <a:r>
              <a:rPr lang="ru-RU" sz="1800" dirty="0" err="1"/>
              <a:t>средноденонощните</a:t>
            </a:r>
            <a:r>
              <a:rPr lang="ru-RU" sz="1800" dirty="0"/>
              <a:t> и </a:t>
            </a:r>
            <a:br>
              <a:rPr lang="ru-RU" sz="1800" dirty="0"/>
            </a:br>
            <a:r>
              <a:rPr lang="ru-RU" sz="1800" dirty="0"/>
              <a:t>в) </a:t>
            </a:r>
            <a:r>
              <a:rPr lang="ru-RU" sz="1800" dirty="0" err="1"/>
              <a:t>средномесечните</a:t>
            </a:r>
            <a:r>
              <a:rPr lang="ru-RU" sz="1800" dirty="0"/>
              <a:t> концентрации, </a:t>
            </a:r>
            <a:r>
              <a:rPr lang="ru-RU" sz="1800" dirty="0" err="1"/>
              <a:t>като</a:t>
            </a:r>
            <a:r>
              <a:rPr lang="ru-RU" sz="1800" dirty="0"/>
              <a:t> </a:t>
            </a:r>
            <a:r>
              <a:rPr lang="ru-RU" sz="1800" dirty="0" err="1"/>
              <a:t>са</a:t>
            </a:r>
            <a:r>
              <a:rPr lang="ru-RU" sz="1800" dirty="0"/>
              <a:t> </a:t>
            </a:r>
            <a:r>
              <a:rPr lang="ru-RU" sz="1800" dirty="0" err="1"/>
              <a:t>използвани</a:t>
            </a:r>
            <a:r>
              <a:rPr lang="ru-RU" sz="1800" dirty="0"/>
              <a:t> </a:t>
            </a:r>
            <a:r>
              <a:rPr lang="ru-RU" sz="1800" dirty="0" err="1"/>
              <a:t>статистическите</a:t>
            </a:r>
            <a:r>
              <a:rPr lang="ru-RU" sz="1800" dirty="0"/>
              <a:t> им </a:t>
            </a:r>
            <a:r>
              <a:rPr lang="ru-RU" sz="1800" dirty="0" err="1"/>
              <a:t>разпределения</a:t>
            </a:r>
            <a:r>
              <a:rPr lang="ru-RU" sz="1800" dirty="0"/>
              <a:t>;</a:t>
            </a:r>
            <a:br>
              <a:rPr lang="ru-RU" sz="1800" dirty="0"/>
            </a:br>
            <a:r>
              <a:rPr lang="ru-RU" sz="1800" dirty="0"/>
              <a:t>•	</a:t>
            </a:r>
            <a:r>
              <a:rPr lang="ru-RU" sz="1800" b="1" dirty="0" err="1"/>
              <a:t>време</a:t>
            </a:r>
            <a:r>
              <a:rPr lang="ru-RU" sz="1800" b="1" dirty="0"/>
              <a:t> на </a:t>
            </a:r>
            <a:r>
              <a:rPr lang="ru-RU" sz="1800" b="1" dirty="0" err="1"/>
              <a:t>възникване</a:t>
            </a:r>
            <a:r>
              <a:rPr lang="ru-RU" sz="1800" b="1" dirty="0"/>
              <a:t> на </a:t>
            </a:r>
            <a:r>
              <a:rPr lang="ru-RU" sz="1800" b="1" dirty="0" err="1"/>
              <a:t>максималните</a:t>
            </a:r>
            <a:r>
              <a:rPr lang="ru-RU" sz="1800" b="1" dirty="0"/>
              <a:t> </a:t>
            </a:r>
            <a:r>
              <a:rPr lang="ru-RU" sz="1800" b="1" dirty="0" err="1"/>
              <a:t>средночасови</a:t>
            </a:r>
            <a:r>
              <a:rPr lang="ru-RU" sz="1800" b="1" dirty="0"/>
              <a:t> и </a:t>
            </a:r>
            <a:r>
              <a:rPr lang="ru-RU" sz="1800" b="1" dirty="0" err="1"/>
              <a:t>максималните</a:t>
            </a:r>
            <a:r>
              <a:rPr lang="ru-RU" sz="1800" b="1" dirty="0"/>
              <a:t> </a:t>
            </a:r>
            <a:r>
              <a:rPr lang="ru-RU" sz="1800" b="1" dirty="0" err="1"/>
              <a:t>средноденощни</a:t>
            </a:r>
            <a:r>
              <a:rPr lang="ru-RU" sz="1800" b="1" dirty="0"/>
              <a:t> концентрации.</a:t>
            </a:r>
            <a:br>
              <a:rPr lang="ru-RU" sz="1800" b="1" dirty="0"/>
            </a:br>
            <a:r>
              <a:rPr lang="ru-RU" sz="1800" dirty="0" err="1"/>
              <a:t>Концентрациите</a:t>
            </a:r>
            <a:r>
              <a:rPr lang="ru-RU" sz="1800" dirty="0"/>
              <a:t> </a:t>
            </a:r>
            <a:r>
              <a:rPr lang="ru-RU" sz="1800" dirty="0" err="1"/>
              <a:t>са</a:t>
            </a:r>
            <a:r>
              <a:rPr lang="ru-RU" sz="1800" dirty="0"/>
              <a:t> </a:t>
            </a:r>
            <a:r>
              <a:rPr lang="ru-RU" sz="1800" dirty="0" err="1" smtClean="0"/>
              <a:t>анализирани</a:t>
            </a:r>
            <a:r>
              <a:rPr lang="en-US" sz="1800" dirty="0"/>
              <a:t>,</a:t>
            </a:r>
            <a:r>
              <a:rPr lang="ru-RU" sz="1800" dirty="0" smtClean="0"/>
              <a:t> </a:t>
            </a:r>
            <a:r>
              <a:rPr lang="ru-RU" sz="1800" dirty="0" err="1"/>
              <a:t>като</a:t>
            </a:r>
            <a:r>
              <a:rPr lang="ru-RU" sz="1800" dirty="0"/>
              <a:t> </a:t>
            </a:r>
            <a:r>
              <a:rPr lang="ru-RU" sz="1800" dirty="0" err="1"/>
              <a:t>случайни</a:t>
            </a:r>
            <a:r>
              <a:rPr lang="ru-RU" sz="1800" dirty="0"/>
              <a:t> </a:t>
            </a:r>
            <a:r>
              <a:rPr lang="ru-RU" sz="1800" dirty="0" err="1"/>
              <a:t>величини</a:t>
            </a:r>
            <a:r>
              <a:rPr lang="ru-RU" sz="1800" dirty="0"/>
              <a:t> с </a:t>
            </a:r>
            <a:r>
              <a:rPr lang="ru-RU" sz="1800" dirty="0" err="1"/>
              <a:t>непрекъснат</a:t>
            </a:r>
            <a:r>
              <a:rPr lang="ru-RU" sz="1800" dirty="0"/>
              <a:t> характер.</a:t>
            </a:r>
            <a:br>
              <a:rPr lang="ru-RU" sz="1800" dirty="0"/>
            </a:br>
            <a:r>
              <a:rPr lang="ru-RU" sz="1800" dirty="0" err="1"/>
              <a:t>Времената</a:t>
            </a:r>
            <a:r>
              <a:rPr lang="ru-RU" sz="1800" dirty="0"/>
              <a:t> на </a:t>
            </a:r>
            <a:r>
              <a:rPr lang="ru-RU" sz="1800" dirty="0" err="1"/>
              <a:t>появяване</a:t>
            </a:r>
            <a:r>
              <a:rPr lang="ru-RU" sz="1800" dirty="0"/>
              <a:t> на </a:t>
            </a:r>
            <a:r>
              <a:rPr lang="ru-RU" sz="1800" dirty="0" err="1"/>
              <a:t>максималните</a:t>
            </a:r>
            <a:r>
              <a:rPr lang="ru-RU" sz="1800" dirty="0"/>
              <a:t> </a:t>
            </a:r>
            <a:r>
              <a:rPr lang="ru-RU" sz="1800" dirty="0" err="1"/>
              <a:t>средночасови</a:t>
            </a:r>
            <a:r>
              <a:rPr lang="ru-RU" sz="1800" dirty="0"/>
              <a:t> концентрации </a:t>
            </a:r>
            <a:r>
              <a:rPr lang="ru-RU" sz="1800" dirty="0" err="1"/>
              <a:t>са</a:t>
            </a:r>
            <a:r>
              <a:rPr lang="ru-RU" sz="1800" dirty="0"/>
              <a:t> </a:t>
            </a:r>
            <a:r>
              <a:rPr lang="ru-RU" sz="1800" dirty="0" err="1"/>
              <a:t>възприети</a:t>
            </a:r>
            <a:r>
              <a:rPr lang="ru-RU" sz="1800" dirty="0"/>
              <a:t> </a:t>
            </a:r>
            <a:r>
              <a:rPr lang="ru-RU" sz="1800" dirty="0" err="1"/>
              <a:t>като</a:t>
            </a:r>
            <a:r>
              <a:rPr lang="ru-RU" sz="1800" dirty="0"/>
              <a:t> </a:t>
            </a:r>
            <a:r>
              <a:rPr lang="ru-RU" sz="1800" dirty="0" err="1"/>
              <a:t>дискретни</a:t>
            </a:r>
            <a:r>
              <a:rPr lang="ru-RU" sz="1800" dirty="0"/>
              <a:t> </a:t>
            </a:r>
            <a:r>
              <a:rPr lang="ru-RU" sz="1800" dirty="0" err="1"/>
              <a:t>случайни</a:t>
            </a:r>
            <a:r>
              <a:rPr lang="ru-RU" sz="1800" dirty="0"/>
              <a:t> </a:t>
            </a:r>
            <a:r>
              <a:rPr lang="ru-RU" sz="1800" dirty="0" err="1"/>
              <a:t>величини</a:t>
            </a:r>
            <a:r>
              <a:rPr lang="ru-RU" sz="1800" dirty="0" smtClean="0"/>
              <a:t>.</a:t>
            </a:r>
            <a:r>
              <a:rPr lang="ru-RU" sz="1800" b="1" dirty="0"/>
              <a:t> </a:t>
            </a:r>
            <a:r>
              <a:rPr lang="ru-RU" sz="1800" b="1" dirty="0" err="1"/>
              <a:t>Обработени</a:t>
            </a:r>
            <a:r>
              <a:rPr lang="ru-RU" sz="1800" b="1" dirty="0"/>
              <a:t> </a:t>
            </a:r>
            <a:r>
              <a:rPr lang="ru-RU" sz="1800" b="1" dirty="0" err="1"/>
              <a:t>са</a:t>
            </a:r>
            <a:r>
              <a:rPr lang="ru-RU" sz="1800" b="1" dirty="0"/>
              <a:t> над 220 000 </a:t>
            </a:r>
            <a:r>
              <a:rPr lang="ru-RU" sz="1800" b="1" dirty="0" err="1"/>
              <a:t>данни</a:t>
            </a:r>
            <a:r>
              <a:rPr lang="ru-RU" sz="1800" b="1" dirty="0"/>
              <a:t> </a:t>
            </a:r>
            <a:r>
              <a:rPr lang="ru-RU" sz="1800" dirty="0"/>
              <a:t>от </a:t>
            </a:r>
            <a:r>
              <a:rPr lang="ru-RU" sz="1800" dirty="0" err="1"/>
              <a:t>измерванията</a:t>
            </a:r>
            <a:r>
              <a:rPr lang="ru-RU" sz="1800" dirty="0"/>
              <a:t> </a:t>
            </a:r>
            <a:r>
              <a:rPr lang="ru-RU" sz="1800" dirty="0" err="1"/>
              <a:t>като</a:t>
            </a:r>
            <a:r>
              <a:rPr lang="ru-RU" sz="1800" dirty="0"/>
              <a:t> </a:t>
            </a:r>
            <a:r>
              <a:rPr lang="ru-RU" sz="1800" dirty="0" err="1"/>
              <a:t>едномерни</a:t>
            </a:r>
            <a:r>
              <a:rPr lang="ru-RU" sz="1800" dirty="0"/>
              <a:t>, </a:t>
            </a:r>
            <a:r>
              <a:rPr lang="ru-RU" sz="1800" dirty="0" err="1"/>
              <a:t>двумерни</a:t>
            </a:r>
            <a:r>
              <a:rPr lang="ru-RU" sz="1800" dirty="0"/>
              <a:t> и </a:t>
            </a:r>
            <a:r>
              <a:rPr lang="ru-RU" sz="1800" dirty="0" err="1"/>
              <a:t>тримерни</a:t>
            </a:r>
            <a:r>
              <a:rPr lang="ru-RU" sz="1800" dirty="0"/>
              <a:t> </a:t>
            </a:r>
            <a:r>
              <a:rPr lang="ru-RU" sz="1800" dirty="0" err="1"/>
              <a:t>съвкупности</a:t>
            </a:r>
            <a:r>
              <a:rPr lang="ru-RU" sz="1800" dirty="0" smtClean="0"/>
              <a:t>.</a:t>
            </a:r>
            <a:r>
              <a:rPr lang="en-US" sz="1800" dirty="0" smtClean="0"/>
              <a:t> </a:t>
            </a:r>
            <a:r>
              <a:rPr lang="ru-RU" sz="1800" dirty="0" err="1" smtClean="0"/>
              <a:t>Средночасовите</a:t>
            </a:r>
            <a:r>
              <a:rPr lang="ru-RU" sz="1800" dirty="0"/>
              <a:t>, </a:t>
            </a:r>
            <a:r>
              <a:rPr lang="ru-RU" sz="1800" dirty="0" err="1"/>
              <a:t>средноденонощните</a:t>
            </a:r>
            <a:r>
              <a:rPr lang="ru-RU" sz="1800" dirty="0"/>
              <a:t>, </a:t>
            </a:r>
            <a:r>
              <a:rPr lang="ru-RU" sz="1800" dirty="0" err="1"/>
              <a:t>средномесечните</a:t>
            </a:r>
            <a:r>
              <a:rPr lang="ru-RU" sz="1800" dirty="0"/>
              <a:t> и </a:t>
            </a:r>
            <a:r>
              <a:rPr lang="ru-RU" sz="1800" dirty="0" err="1"/>
              <a:t>средногодишните</a:t>
            </a:r>
            <a:r>
              <a:rPr lang="ru-RU" sz="1800" dirty="0"/>
              <a:t> концентрации се </a:t>
            </a:r>
            <a:r>
              <a:rPr lang="ru-RU" sz="1800" dirty="0" err="1"/>
              <a:t>анализират</a:t>
            </a:r>
            <a:r>
              <a:rPr lang="ru-RU" sz="1800" dirty="0"/>
              <a:t> </a:t>
            </a:r>
            <a:r>
              <a:rPr lang="ru-RU" sz="1800" dirty="0" err="1"/>
              <a:t>във</a:t>
            </a:r>
            <a:r>
              <a:rPr lang="ru-RU" sz="1800" dirty="0"/>
              <a:t> функция на </a:t>
            </a:r>
            <a:r>
              <a:rPr lang="ru-RU" sz="1800" dirty="0" err="1"/>
              <a:t>времето</a:t>
            </a:r>
            <a:r>
              <a:rPr lang="ru-RU" sz="1800" dirty="0"/>
              <a:t>. </a:t>
            </a:r>
            <a:r>
              <a:rPr lang="ru-RU" sz="1800" dirty="0" err="1"/>
              <a:t>Поради</a:t>
            </a:r>
            <a:r>
              <a:rPr lang="ru-RU" sz="1800" dirty="0"/>
              <a:t> </a:t>
            </a:r>
            <a:r>
              <a:rPr lang="ru-RU" sz="1800" dirty="0" err="1"/>
              <a:t>това</a:t>
            </a:r>
            <a:r>
              <a:rPr lang="ru-RU" sz="1800" dirty="0"/>
              <a:t> се </a:t>
            </a:r>
            <a:r>
              <a:rPr lang="ru-RU" sz="1800" dirty="0" err="1"/>
              <a:t>използват</a:t>
            </a:r>
            <a:r>
              <a:rPr lang="ru-RU" sz="1800" dirty="0"/>
              <a:t> два </a:t>
            </a:r>
            <a:r>
              <a:rPr lang="ru-RU" sz="1800" dirty="0" err="1"/>
              <a:t>времеви</a:t>
            </a:r>
            <a:r>
              <a:rPr lang="ru-RU" sz="1800" dirty="0"/>
              <a:t> показатели. </a:t>
            </a:r>
            <a:r>
              <a:rPr lang="en-US" sz="1800" dirty="0" smtClean="0"/>
              <a:t> </a:t>
            </a:r>
            <a:r>
              <a:rPr lang="ru-RU" sz="1800" b="1" dirty="0" err="1" smtClean="0"/>
              <a:t>Първият</a:t>
            </a:r>
            <a:r>
              <a:rPr lang="ru-RU" sz="1800" b="1" dirty="0" smtClean="0"/>
              <a:t> </a:t>
            </a:r>
            <a:r>
              <a:rPr lang="ru-RU" sz="1800" b="1" dirty="0" err="1"/>
              <a:t>показател</a:t>
            </a:r>
            <a:r>
              <a:rPr lang="ru-RU" sz="1800" b="1" dirty="0"/>
              <a:t> </a:t>
            </a:r>
            <a:r>
              <a:rPr lang="ru-RU" sz="1800" b="1" dirty="0" err="1"/>
              <a:t>са</a:t>
            </a:r>
            <a:r>
              <a:rPr lang="ru-RU" sz="1800" b="1" dirty="0"/>
              <a:t> </a:t>
            </a:r>
            <a:r>
              <a:rPr lang="ru-RU" sz="1800" b="1" dirty="0" err="1"/>
              <a:t>динамичните</a:t>
            </a:r>
            <a:r>
              <a:rPr lang="ru-RU" sz="1800" b="1" dirty="0"/>
              <a:t> статистически </a:t>
            </a:r>
            <a:r>
              <a:rPr lang="ru-RU" sz="1800" b="1" dirty="0" err="1"/>
              <a:t>редове</a:t>
            </a:r>
            <a:r>
              <a:rPr lang="ru-RU" sz="1800" b="1" dirty="0"/>
              <a:t> </a:t>
            </a:r>
            <a:r>
              <a:rPr lang="ru-RU" sz="1800" dirty="0"/>
              <a:t>на </a:t>
            </a:r>
            <a:r>
              <a:rPr lang="ru-RU" sz="1800" dirty="0" err="1"/>
              <a:t>средночасовите</a:t>
            </a:r>
            <a:r>
              <a:rPr lang="ru-RU" sz="1800" dirty="0"/>
              <a:t>, </a:t>
            </a:r>
            <a:r>
              <a:rPr lang="ru-RU" sz="1800" dirty="0" err="1"/>
              <a:t>средноденонощните</a:t>
            </a:r>
            <a:r>
              <a:rPr lang="ru-RU" sz="1800" dirty="0"/>
              <a:t> и </a:t>
            </a:r>
            <a:r>
              <a:rPr lang="ru-RU" sz="1800" dirty="0" err="1"/>
              <a:t>средногодишните</a:t>
            </a:r>
            <a:r>
              <a:rPr lang="ru-RU" sz="1800" dirty="0"/>
              <a:t> концентрации, </a:t>
            </a:r>
            <a:r>
              <a:rPr lang="ru-RU" sz="1800" dirty="0" err="1"/>
              <a:t>които</a:t>
            </a:r>
            <a:r>
              <a:rPr lang="ru-RU" sz="1800" dirty="0"/>
              <a:t> </a:t>
            </a:r>
            <a:r>
              <a:rPr lang="ru-RU" sz="1800" dirty="0" err="1"/>
              <a:t>отразяват</a:t>
            </a:r>
            <a:r>
              <a:rPr lang="ru-RU" sz="1800" dirty="0"/>
              <a:t> </a:t>
            </a:r>
            <a:r>
              <a:rPr lang="ru-RU" sz="1800" dirty="0" err="1"/>
              <a:t>изменението</a:t>
            </a:r>
            <a:r>
              <a:rPr lang="ru-RU" sz="1800" dirty="0"/>
              <a:t> по </a:t>
            </a:r>
            <a:r>
              <a:rPr lang="ru-RU" sz="1800" dirty="0" err="1"/>
              <a:t>часове</a:t>
            </a:r>
            <a:r>
              <a:rPr lang="ru-RU" sz="1800" dirty="0"/>
              <a:t>, </a:t>
            </a:r>
            <a:r>
              <a:rPr lang="ru-RU" sz="1800" dirty="0" err="1"/>
              <a:t>месеци</a:t>
            </a:r>
            <a:r>
              <a:rPr lang="ru-RU" sz="1800" dirty="0"/>
              <a:t> и по </a:t>
            </a:r>
            <a:r>
              <a:rPr lang="ru-RU" sz="1800" dirty="0" err="1"/>
              <a:t>години</a:t>
            </a:r>
            <a:r>
              <a:rPr lang="ru-RU" sz="1800" dirty="0"/>
              <a:t>. </a:t>
            </a:r>
            <a:r>
              <a:rPr lang="ru-RU" sz="1800" b="1" dirty="0" err="1" smtClean="0"/>
              <a:t>Вторият</a:t>
            </a:r>
            <a:r>
              <a:rPr lang="ru-RU" sz="1800" b="1" dirty="0" smtClean="0"/>
              <a:t> </a:t>
            </a:r>
            <a:r>
              <a:rPr lang="ru-RU" sz="1800" b="1" dirty="0" err="1"/>
              <a:t>показател</a:t>
            </a:r>
            <a:r>
              <a:rPr lang="ru-RU" sz="1800" b="1" dirty="0"/>
              <a:t> на </a:t>
            </a:r>
            <a:r>
              <a:rPr lang="ru-RU" sz="1800" b="1" dirty="0" err="1"/>
              <a:t>изменението</a:t>
            </a:r>
            <a:r>
              <a:rPr lang="ru-RU" sz="1800" b="1" dirty="0"/>
              <a:t> </a:t>
            </a:r>
            <a:r>
              <a:rPr lang="ru-RU" sz="1800" b="1" dirty="0" err="1"/>
              <a:t>във</a:t>
            </a:r>
            <a:r>
              <a:rPr lang="ru-RU" sz="1800" b="1" dirty="0"/>
              <a:t> </a:t>
            </a:r>
            <a:r>
              <a:rPr lang="ru-RU" sz="1800" b="1" dirty="0" err="1"/>
              <a:t>времето</a:t>
            </a:r>
            <a:r>
              <a:rPr lang="ru-RU" sz="1800" b="1" dirty="0"/>
              <a:t> е </a:t>
            </a:r>
            <a:r>
              <a:rPr lang="ru-RU" sz="1800" b="1" dirty="0" err="1"/>
              <a:t>трендът</a:t>
            </a:r>
            <a:r>
              <a:rPr lang="ru-RU" sz="1800" dirty="0"/>
              <a:t>, </a:t>
            </a:r>
            <a:r>
              <a:rPr lang="ru-RU" sz="1800" dirty="0" err="1"/>
              <a:t>който</a:t>
            </a:r>
            <a:r>
              <a:rPr lang="ru-RU" sz="1800" dirty="0"/>
              <a:t> </a:t>
            </a:r>
            <a:r>
              <a:rPr lang="ru-RU" sz="1800" dirty="0" err="1"/>
              <a:t>описва</a:t>
            </a:r>
            <a:r>
              <a:rPr lang="ru-RU" sz="1800" dirty="0"/>
              <a:t> </a:t>
            </a:r>
            <a:r>
              <a:rPr lang="ru-RU" sz="1800" dirty="0" err="1"/>
              <a:t>динамичните</a:t>
            </a:r>
            <a:r>
              <a:rPr lang="ru-RU" sz="1800" dirty="0"/>
              <a:t> </a:t>
            </a:r>
            <a:r>
              <a:rPr lang="ru-RU" sz="1800" dirty="0" err="1"/>
              <a:t>редове</a:t>
            </a:r>
            <a:r>
              <a:rPr lang="ru-RU" sz="1800" dirty="0"/>
              <a:t> с </a:t>
            </a:r>
            <a:r>
              <a:rPr lang="ru-RU" sz="1800" dirty="0" err="1"/>
              <a:t>регресионни</a:t>
            </a:r>
            <a:r>
              <a:rPr lang="ru-RU" sz="1800" dirty="0"/>
              <a:t> модели и </a:t>
            </a:r>
            <a:r>
              <a:rPr lang="ru-RU" sz="1800" dirty="0" err="1"/>
              <a:t>илюстрира</a:t>
            </a:r>
            <a:r>
              <a:rPr lang="ru-RU" sz="1800" dirty="0"/>
              <a:t> </a:t>
            </a:r>
            <a:r>
              <a:rPr lang="ru-RU" sz="1800" dirty="0" err="1"/>
              <a:t>общите</a:t>
            </a:r>
            <a:r>
              <a:rPr lang="ru-RU" sz="1800" dirty="0"/>
              <a:t> тенденции.</a:t>
            </a:r>
            <a:br>
              <a:rPr lang="ru-RU" sz="1800" dirty="0"/>
            </a:br>
            <a:r>
              <a:rPr lang="ru-RU" sz="1800" dirty="0" err="1"/>
              <a:t>Спазени</a:t>
            </a:r>
            <a:r>
              <a:rPr lang="ru-RU" sz="1800" dirty="0"/>
              <a:t> </a:t>
            </a:r>
            <a:r>
              <a:rPr lang="ru-RU" sz="1800" dirty="0" err="1"/>
              <a:t>са</a:t>
            </a:r>
            <a:r>
              <a:rPr lang="ru-RU" sz="1800" dirty="0"/>
              <a:t> </a:t>
            </a:r>
            <a:r>
              <a:rPr lang="ru-RU" sz="1800" dirty="0" err="1"/>
              <a:t>изискванията</a:t>
            </a:r>
            <a:r>
              <a:rPr lang="ru-RU" sz="1800" dirty="0"/>
              <a:t> на </a:t>
            </a:r>
            <a:r>
              <a:rPr lang="ru-RU" sz="1800" dirty="0" err="1"/>
              <a:t>Наредба</a:t>
            </a:r>
            <a:r>
              <a:rPr lang="ru-RU" sz="1800" dirty="0"/>
              <a:t> №12 за </a:t>
            </a:r>
            <a:r>
              <a:rPr lang="ru-RU" sz="1800" dirty="0" err="1"/>
              <a:t>обобщаване</a:t>
            </a:r>
            <a:r>
              <a:rPr lang="ru-RU" sz="1800" dirty="0"/>
              <a:t> на </a:t>
            </a:r>
            <a:r>
              <a:rPr lang="ru-RU" sz="1800" dirty="0" err="1"/>
              <a:t>данните</a:t>
            </a:r>
            <a:r>
              <a:rPr lang="ru-RU" sz="1800" dirty="0"/>
              <a:t> и </a:t>
            </a:r>
            <a:r>
              <a:rPr lang="ru-RU" sz="1800" dirty="0" err="1"/>
              <a:t>статистическите</a:t>
            </a:r>
            <a:r>
              <a:rPr lang="ru-RU" sz="1800" dirty="0"/>
              <a:t> </a:t>
            </a:r>
            <a:r>
              <a:rPr lang="ru-RU" sz="1800" dirty="0" err="1"/>
              <a:t>параметри</a:t>
            </a:r>
            <a:r>
              <a:rPr lang="en-US" sz="1800" dirty="0"/>
              <a:t>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80109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ru-RU" sz="1800" b="1" dirty="0" smtClean="0"/>
              <a:t>3</a:t>
            </a:r>
            <a:r>
              <a:rPr lang="ru-RU" sz="1800" b="1" dirty="0"/>
              <a:t>. ЗАМЪРСЯВАНЕ СЪС СЕРЕН </a:t>
            </a:r>
            <a:r>
              <a:rPr lang="ru-RU" sz="1800" b="1" dirty="0" smtClean="0"/>
              <a:t>ДИОКСИД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/>
              <a:t/>
            </a:r>
            <a:br>
              <a:rPr lang="en-US" sz="1800" b="1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err="1"/>
              <a:t>Най</a:t>
            </a:r>
            <a:r>
              <a:rPr lang="ru-RU" sz="1800" dirty="0"/>
              <a:t>-чести </a:t>
            </a:r>
            <a:r>
              <a:rPr lang="ru-RU" sz="1800" dirty="0" err="1"/>
              <a:t>източници</a:t>
            </a:r>
            <a:r>
              <a:rPr lang="ru-RU" sz="1800" dirty="0"/>
              <a:t> на </a:t>
            </a:r>
            <a:r>
              <a:rPr lang="ru-RU" sz="1800" dirty="0" err="1"/>
              <a:t>емисии</a:t>
            </a:r>
            <a:r>
              <a:rPr lang="ru-RU" sz="1800" dirty="0"/>
              <a:t> на серен диоксид </a:t>
            </a:r>
            <a:r>
              <a:rPr lang="ru-RU" sz="1800" dirty="0" err="1"/>
              <a:t>са</a:t>
            </a:r>
            <a:r>
              <a:rPr lang="ru-RU" sz="1800" dirty="0"/>
              <a:t> от </a:t>
            </a:r>
            <a:r>
              <a:rPr lang="ru-RU" sz="1800" dirty="0" err="1"/>
              <a:t>изгаряне</a:t>
            </a:r>
            <a:r>
              <a:rPr lang="ru-RU" sz="1800" dirty="0"/>
              <a:t> на </a:t>
            </a:r>
            <a:r>
              <a:rPr lang="ru-RU" sz="1800" dirty="0" err="1"/>
              <a:t>изкопаеми</a:t>
            </a:r>
            <a:r>
              <a:rPr lang="ru-RU" sz="1800" dirty="0"/>
              <a:t> </a:t>
            </a:r>
            <a:r>
              <a:rPr lang="ru-RU" sz="1800" dirty="0" err="1"/>
              <a:t>горива</a:t>
            </a:r>
            <a:r>
              <a:rPr lang="ru-RU" sz="1800" dirty="0"/>
              <a:t>, </a:t>
            </a:r>
            <a:r>
              <a:rPr lang="ru-RU" sz="1800" dirty="0" err="1"/>
              <a:t>съдържащи</a:t>
            </a:r>
            <a:r>
              <a:rPr lang="ru-RU" sz="1800" dirty="0"/>
              <a:t> </a:t>
            </a:r>
            <a:r>
              <a:rPr lang="ru-RU" sz="1800" dirty="0" err="1"/>
              <a:t>сяра</a:t>
            </a:r>
            <a:r>
              <a:rPr lang="ru-RU" sz="1800" dirty="0"/>
              <a:t> - </a:t>
            </a:r>
            <a:r>
              <a:rPr lang="ru-RU" sz="1800" dirty="0" err="1"/>
              <a:t>въглища</a:t>
            </a:r>
            <a:r>
              <a:rPr lang="ru-RU" sz="1800" dirty="0"/>
              <a:t> и </a:t>
            </a:r>
            <a:r>
              <a:rPr lang="ru-RU" sz="1800" dirty="0" err="1" smtClean="0"/>
              <a:t>нефт</a:t>
            </a:r>
            <a:r>
              <a:rPr lang="ru-RU" sz="1800" dirty="0" smtClean="0"/>
              <a:t>. </a:t>
            </a:r>
            <a:r>
              <a:rPr lang="ru-RU" sz="1800" dirty="0" err="1"/>
              <a:t>Антропогенното</a:t>
            </a:r>
            <a:r>
              <a:rPr lang="ru-RU" sz="1800" dirty="0"/>
              <a:t> </a:t>
            </a:r>
            <a:r>
              <a:rPr lang="ru-RU" sz="1800" dirty="0" err="1"/>
              <a:t>замърсяване</a:t>
            </a:r>
            <a:r>
              <a:rPr lang="ru-RU" sz="1800" dirty="0"/>
              <a:t> </a:t>
            </a:r>
            <a:r>
              <a:rPr lang="ru-RU" sz="1800" dirty="0" err="1"/>
              <a:t>със</a:t>
            </a:r>
            <a:r>
              <a:rPr lang="ru-RU" sz="1800" dirty="0"/>
              <a:t> </a:t>
            </a:r>
            <a:r>
              <a:rPr lang="ru-RU" sz="1800" dirty="0" err="1"/>
              <a:t>сяра</a:t>
            </a:r>
            <a:r>
              <a:rPr lang="ru-RU" sz="1800" dirty="0"/>
              <a:t> </a:t>
            </a:r>
            <a:r>
              <a:rPr lang="ru-RU" sz="1800" dirty="0" err="1"/>
              <a:t>надвишава</a:t>
            </a:r>
            <a:r>
              <a:rPr lang="ru-RU" sz="1800" dirty="0"/>
              <a:t> два </a:t>
            </a:r>
            <a:r>
              <a:rPr lang="ru-RU" sz="1800" dirty="0" err="1"/>
              <a:t>пъти</a:t>
            </a:r>
            <a:r>
              <a:rPr lang="ru-RU" sz="1800" dirty="0"/>
              <a:t> </a:t>
            </a:r>
            <a:r>
              <a:rPr lang="ru-RU" sz="1800" dirty="0" err="1"/>
              <a:t>природното</a:t>
            </a:r>
            <a:r>
              <a:rPr lang="ru-RU" sz="1800" dirty="0"/>
              <a:t>. </a:t>
            </a:r>
            <a:r>
              <a:rPr lang="ru-RU" sz="1800" dirty="0" err="1"/>
              <a:t>Повечето</a:t>
            </a:r>
            <a:r>
              <a:rPr lang="ru-RU" sz="1800" dirty="0"/>
              <a:t> серен диоксид </a:t>
            </a:r>
            <a:r>
              <a:rPr lang="ru-RU" sz="1800" dirty="0" err="1"/>
              <a:t>във</a:t>
            </a:r>
            <a:r>
              <a:rPr lang="ru-RU" sz="1800" dirty="0"/>
              <a:t> </a:t>
            </a:r>
            <a:r>
              <a:rPr lang="ru-RU" sz="1800" dirty="0" err="1"/>
              <a:t>въздуха</a:t>
            </a:r>
            <a:r>
              <a:rPr lang="ru-RU" sz="1800" dirty="0"/>
              <a:t> се </a:t>
            </a:r>
            <a:r>
              <a:rPr lang="ru-RU" sz="1800" dirty="0" err="1"/>
              <a:t>дължи</a:t>
            </a:r>
            <a:r>
              <a:rPr lang="ru-RU" sz="1800" dirty="0"/>
              <a:t> </a:t>
            </a:r>
            <a:r>
              <a:rPr lang="ru-RU" sz="1800" dirty="0" err="1"/>
              <a:t>преди</a:t>
            </a:r>
            <a:r>
              <a:rPr lang="ru-RU" sz="1800" dirty="0"/>
              <a:t> </a:t>
            </a:r>
            <a:r>
              <a:rPr lang="ru-RU" sz="1800" dirty="0" err="1"/>
              <a:t>всичко</a:t>
            </a:r>
            <a:r>
              <a:rPr lang="ru-RU" sz="1800" dirty="0"/>
              <a:t> на </a:t>
            </a:r>
            <a:r>
              <a:rPr lang="ru-RU" sz="1800" dirty="0" err="1"/>
              <a:t>изгарянето</a:t>
            </a:r>
            <a:r>
              <a:rPr lang="ru-RU" sz="1800" dirty="0"/>
              <a:t> на </a:t>
            </a:r>
            <a:r>
              <a:rPr lang="ru-RU" sz="1800" dirty="0" err="1"/>
              <a:t>въглища</a:t>
            </a:r>
            <a:r>
              <a:rPr lang="ru-RU" sz="1800" dirty="0"/>
              <a:t> и </a:t>
            </a:r>
            <a:r>
              <a:rPr lang="ru-RU" sz="1800" dirty="0" err="1"/>
              <a:t>нефт</a:t>
            </a:r>
            <a:r>
              <a:rPr lang="ru-RU" sz="1800" dirty="0"/>
              <a:t> в </a:t>
            </a:r>
            <a:r>
              <a:rPr lang="ru-RU" sz="1800" dirty="0" err="1"/>
              <a:t>топлоцентрали</a:t>
            </a:r>
            <a:r>
              <a:rPr lang="ru-RU" sz="1800" dirty="0"/>
              <a:t> и </a:t>
            </a:r>
            <a:r>
              <a:rPr lang="ru-RU" sz="1800" dirty="0" err="1"/>
              <a:t>електроцентрали</a:t>
            </a:r>
            <a:r>
              <a:rPr lang="ru-RU" sz="1800" dirty="0"/>
              <a:t>. </a:t>
            </a:r>
            <a:r>
              <a:rPr lang="ru-RU" sz="1800" dirty="0" err="1"/>
              <a:t>Емитира</a:t>
            </a:r>
            <a:r>
              <a:rPr lang="ru-RU" sz="1800" dirty="0"/>
              <a:t> се и от </a:t>
            </a:r>
            <a:r>
              <a:rPr lang="ru-RU" sz="1800" dirty="0" err="1"/>
              <a:t>влакове</a:t>
            </a:r>
            <a:r>
              <a:rPr lang="ru-RU" sz="1800" dirty="0"/>
              <a:t>, </a:t>
            </a:r>
            <a:r>
              <a:rPr lang="ru-RU" sz="1800" dirty="0" err="1"/>
              <a:t>кораби</a:t>
            </a:r>
            <a:r>
              <a:rPr lang="ru-RU" sz="1800" dirty="0"/>
              <a:t> и двигатели, </a:t>
            </a:r>
            <a:r>
              <a:rPr lang="ru-RU" sz="1800" dirty="0" err="1"/>
              <a:t>които</a:t>
            </a:r>
            <a:r>
              <a:rPr lang="ru-RU" sz="1800" dirty="0"/>
              <a:t> </a:t>
            </a:r>
            <a:r>
              <a:rPr lang="ru-RU" sz="1800" dirty="0" err="1"/>
              <a:t>са</a:t>
            </a:r>
            <a:r>
              <a:rPr lang="ru-RU" sz="1800" dirty="0"/>
              <a:t> на </a:t>
            </a:r>
            <a:r>
              <a:rPr lang="ru-RU" sz="1800" dirty="0" err="1"/>
              <a:t>гориво</a:t>
            </a:r>
            <a:r>
              <a:rPr lang="ru-RU" sz="1800" dirty="0"/>
              <a:t> с </a:t>
            </a:r>
            <a:r>
              <a:rPr lang="ru-RU" sz="1800" dirty="0" err="1"/>
              <a:t>високо</a:t>
            </a:r>
            <a:r>
              <a:rPr lang="ru-RU" sz="1800" dirty="0"/>
              <a:t> </a:t>
            </a:r>
            <a:r>
              <a:rPr lang="ru-RU" sz="1800" dirty="0" err="1"/>
              <a:t>съдържание</a:t>
            </a:r>
            <a:r>
              <a:rPr lang="ru-RU" sz="1800" dirty="0"/>
              <a:t> на </a:t>
            </a:r>
            <a:r>
              <a:rPr lang="ru-RU" sz="1800" dirty="0" err="1"/>
              <a:t>сяра</a:t>
            </a:r>
            <a:r>
              <a:rPr lang="ru-RU" sz="1800" dirty="0" smtClean="0"/>
              <a:t>.</a:t>
            </a:r>
            <a:r>
              <a:rPr lang="en-US" sz="1800" dirty="0" smtClean="0"/>
              <a:t> </a:t>
            </a:r>
            <a:r>
              <a:rPr lang="ru-RU" sz="1800" dirty="0" smtClean="0"/>
              <a:t>При </a:t>
            </a:r>
            <a:r>
              <a:rPr lang="ru-RU" sz="1800" dirty="0" err="1"/>
              <a:t>постъпване</a:t>
            </a:r>
            <a:r>
              <a:rPr lang="ru-RU" sz="1800" dirty="0"/>
              <a:t> в </a:t>
            </a:r>
            <a:r>
              <a:rPr lang="ru-RU" sz="1800" dirty="0" err="1"/>
              <a:t>атмосферата</a:t>
            </a:r>
            <a:r>
              <a:rPr lang="ru-RU" sz="1800" dirty="0"/>
              <a:t> </a:t>
            </a:r>
            <a:r>
              <a:rPr lang="ru-RU" sz="1800" dirty="0" err="1"/>
              <a:t>серният</a:t>
            </a:r>
            <a:r>
              <a:rPr lang="ru-RU" sz="1800" dirty="0"/>
              <a:t> диоксид </a:t>
            </a:r>
            <a:r>
              <a:rPr lang="ru-RU" sz="1800" dirty="0" err="1"/>
              <a:t>претърпява</a:t>
            </a:r>
            <a:r>
              <a:rPr lang="ru-RU" sz="1800" dirty="0"/>
              <a:t> </a:t>
            </a:r>
            <a:r>
              <a:rPr lang="ru-RU" sz="1800" dirty="0" err="1"/>
              <a:t>редица</a:t>
            </a:r>
            <a:r>
              <a:rPr lang="ru-RU" sz="1800" dirty="0"/>
              <a:t> химически </a:t>
            </a:r>
            <a:r>
              <a:rPr lang="ru-RU" sz="1800" dirty="0" err="1"/>
              <a:t>превръщания</a:t>
            </a:r>
            <a:r>
              <a:rPr lang="ru-RU" sz="1800" dirty="0"/>
              <a:t>.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bg-BG" sz="1800" b="1" dirty="0" smtClean="0"/>
              <a:t>Анализът </a:t>
            </a:r>
            <a:r>
              <a:rPr lang="bg-BG" sz="1800" b="1" dirty="0"/>
              <a:t>на динамичните редове показва, че:</a:t>
            </a:r>
            <a:r>
              <a:rPr lang="bg-BG" sz="1800" dirty="0"/>
              <a:t/>
            </a:r>
            <a:br>
              <a:rPr lang="bg-BG" sz="1800" dirty="0"/>
            </a:br>
            <a:r>
              <a:rPr lang="bg-BG" sz="1800" dirty="0"/>
              <a:t>1) Максималните </a:t>
            </a:r>
            <a:r>
              <a:rPr lang="bg-BG" sz="1800" dirty="0" err="1"/>
              <a:t>средночасови</a:t>
            </a:r>
            <a:r>
              <a:rPr lang="bg-BG" sz="1800" dirty="0"/>
              <a:t> концентрации са много по-малки от нормата за опазване на човешкото здраве - 350 </a:t>
            </a:r>
            <a:r>
              <a:rPr lang="bg-BG" sz="1800" dirty="0">
                <a:sym typeface="Symbol"/>
              </a:rPr>
              <a:t></a:t>
            </a:r>
            <a:r>
              <a:rPr lang="en-US" sz="1800" dirty="0"/>
              <a:t>m</a:t>
            </a:r>
            <a:r>
              <a:rPr lang="ru-RU" sz="1800" dirty="0"/>
              <a:t>/</a:t>
            </a:r>
            <a:r>
              <a:rPr lang="en-US" sz="1800" dirty="0"/>
              <a:t>m</a:t>
            </a:r>
            <a:r>
              <a:rPr lang="ru-RU" sz="1800" baseline="30000" dirty="0"/>
              <a:t>3</a:t>
            </a:r>
            <a:r>
              <a:rPr lang="bg-BG" sz="1800" dirty="0"/>
              <a:t>.</a:t>
            </a:r>
            <a:br>
              <a:rPr lang="bg-BG" sz="1800" dirty="0"/>
            </a:br>
            <a:r>
              <a:rPr lang="bg-BG" sz="1800" dirty="0"/>
              <a:t>2) Нормата за опазване на природните екосистеми 20 </a:t>
            </a:r>
            <a:r>
              <a:rPr lang="bg-BG" sz="1800" dirty="0">
                <a:sym typeface="Symbol"/>
              </a:rPr>
              <a:t></a:t>
            </a:r>
            <a:r>
              <a:rPr lang="en-US" sz="1800" dirty="0"/>
              <a:t>m</a:t>
            </a:r>
            <a:r>
              <a:rPr lang="ru-RU" sz="1800" dirty="0"/>
              <a:t>/</a:t>
            </a:r>
            <a:r>
              <a:rPr lang="en-US" sz="1800" dirty="0"/>
              <a:t>m</a:t>
            </a:r>
            <a:r>
              <a:rPr lang="ru-RU" sz="1800" baseline="30000" dirty="0"/>
              <a:t>3</a:t>
            </a:r>
            <a:r>
              <a:rPr lang="ru-RU" sz="1800" dirty="0"/>
              <a:t> </a:t>
            </a:r>
            <a:r>
              <a:rPr lang="bg-BG" sz="1800" dirty="0"/>
              <a:t>се превишава през зимните месеци многократно, като продължителността на превишаванията достига до 3-5 дена. През 2017 и 2019 г. превишаванията са най-чести.</a:t>
            </a:r>
            <a:br>
              <a:rPr lang="bg-BG" sz="1800" dirty="0"/>
            </a:br>
            <a:r>
              <a:rPr lang="ru-RU" sz="1800" dirty="0" smtClean="0"/>
              <a:t>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15901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bg-BG" sz="1800" b="1" dirty="0" smtClean="0">
                <a:solidFill>
                  <a:srgbClr val="C00000"/>
                </a:solidFill>
              </a:rPr>
              <a:t>ДИНАМИЧНИ РЕДОВЕ</a:t>
            </a: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ru-RU" sz="1800" dirty="0" smtClean="0"/>
              <a:t> </a:t>
            </a:r>
            <a:br>
              <a:rPr lang="ru-RU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bg-BG" sz="1400" b="1" dirty="0" smtClean="0"/>
              <a:t>Фиг</a:t>
            </a:r>
            <a:r>
              <a:rPr lang="bg-BG" sz="1400" b="1" dirty="0"/>
              <a:t>. 3.1</a:t>
            </a:r>
            <a:r>
              <a:rPr lang="bg-BG" sz="1400" b="1" dirty="0" smtClean="0"/>
              <a:t>. </a:t>
            </a:r>
            <a:r>
              <a:rPr lang="bg-BG" sz="1400" b="1" dirty="0"/>
              <a:t>Динамични редове на максималните </a:t>
            </a:r>
            <a:r>
              <a:rPr lang="bg-BG" sz="1400" b="1" dirty="0" err="1"/>
              <a:t>средночасови</a:t>
            </a:r>
            <a:r>
              <a:rPr lang="bg-BG" sz="1400" b="1" dirty="0"/>
              <a:t> концентрации на серен диоксид през януари 2016-2019 г.</a:t>
            </a:r>
            <a:r>
              <a:rPr lang="bg-BG" sz="1400" dirty="0"/>
              <a:t/>
            </a:r>
            <a:br>
              <a:rPr lang="bg-BG" sz="14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bg-BG" sz="1400" b="1" dirty="0"/>
              <a:t>Фиг. </a:t>
            </a:r>
            <a:r>
              <a:rPr lang="bg-BG" sz="1400" b="1" dirty="0" smtClean="0"/>
              <a:t>3.</a:t>
            </a:r>
            <a:r>
              <a:rPr lang="en-US" sz="1400" b="1" dirty="0" smtClean="0"/>
              <a:t>2</a:t>
            </a:r>
            <a:r>
              <a:rPr lang="bg-BG" sz="1400" b="1" dirty="0" smtClean="0"/>
              <a:t>. Динамични </a:t>
            </a:r>
            <a:r>
              <a:rPr lang="bg-BG" sz="1400" b="1" dirty="0"/>
              <a:t>редове на максималните </a:t>
            </a:r>
            <a:r>
              <a:rPr lang="bg-BG" sz="1400" b="1" dirty="0" err="1"/>
              <a:t>средночасови</a:t>
            </a:r>
            <a:r>
              <a:rPr lang="bg-BG" sz="1400" b="1" dirty="0"/>
              <a:t> концентрации на серен диоксид през </a:t>
            </a:r>
            <a:r>
              <a:rPr lang="bg-BG" sz="1400" b="1" dirty="0" smtClean="0"/>
              <a:t>юли 2016-2019г</a:t>
            </a:r>
            <a:r>
              <a:rPr lang="bg-BG" sz="1400" b="1" dirty="0"/>
              <a:t>.</a:t>
            </a:r>
            <a:r>
              <a:rPr lang="bg-BG" sz="1400" dirty="0"/>
              <a:t/>
            </a:r>
            <a:br>
              <a:rPr lang="bg-BG" sz="1400" dirty="0"/>
            </a:br>
            <a:endParaRPr lang="ru-RU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091" y="476672"/>
            <a:ext cx="5915025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91" y="3573016"/>
            <a:ext cx="5838825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069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bg-BG" sz="1400" b="1" dirty="0" smtClean="0"/>
              <a:t>Фиг</a:t>
            </a:r>
            <a:r>
              <a:rPr lang="bg-BG" sz="1400" b="1" dirty="0"/>
              <a:t>. 3.5 Средни стойности и стандартни отклонения на максималните </a:t>
            </a:r>
            <a:r>
              <a:rPr lang="bg-BG" sz="1400" b="1" dirty="0" err="1"/>
              <a:t>средночасови</a:t>
            </a:r>
            <a:r>
              <a:rPr lang="bg-BG" sz="1400" b="1" dirty="0"/>
              <a:t> концентрации на серен диоксид по месеци 2016-2019 г.</a:t>
            </a:r>
            <a:r>
              <a:rPr lang="bg-BG" sz="1400" b="1" dirty="0">
                <a:latin typeface="Arial Narrow"/>
                <a:ea typeface="Times New Roman"/>
                <a:cs typeface="Arial Narrow"/>
              </a:rPr>
              <a:t/>
            </a:r>
            <a:br>
              <a:rPr lang="bg-BG" sz="1400" b="1" dirty="0">
                <a:latin typeface="Arial Narrow"/>
                <a:ea typeface="Times New Roman"/>
                <a:cs typeface="Arial Narrow"/>
              </a:rPr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Фиг</a:t>
            </a:r>
            <a:r>
              <a:rPr lang="ru-RU" sz="1400" b="1" dirty="0"/>
              <a:t>. 3.6. </a:t>
            </a:r>
            <a:r>
              <a:rPr lang="ru-RU" sz="1400" b="1" dirty="0" err="1"/>
              <a:t>Средномесечни</a:t>
            </a:r>
            <a:r>
              <a:rPr lang="ru-RU" sz="1400" b="1" dirty="0"/>
              <a:t> концентрации на серен диоксид </a:t>
            </a:r>
            <a:r>
              <a:rPr lang="ru-RU" sz="1400" b="1" dirty="0" err="1"/>
              <a:t>през</a:t>
            </a:r>
            <a:r>
              <a:rPr lang="ru-RU" sz="1400" b="1" dirty="0"/>
              <a:t> периода 2016-2019 г</a:t>
            </a:r>
            <a:endParaRPr lang="ru-RU" sz="1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233" y="188640"/>
            <a:ext cx="6096000" cy="263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501008"/>
            <a:ext cx="6115050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516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3666</TotalTime>
  <Words>76</Words>
  <Application>Microsoft Office PowerPoint</Application>
  <PresentationFormat>Презентация на цял екран (4:3)</PresentationFormat>
  <Paragraphs>35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35</vt:i4>
      </vt:variant>
    </vt:vector>
  </HeadingPairs>
  <TitlesOfParts>
    <vt:vector size="36" baseType="lpstr">
      <vt:lpstr>Office тема</vt:lpstr>
      <vt:lpstr>    Временна комисия за проучване на всички факти и обстоятелства, свързани със замърсяването на атмосферния въздух и за отпадъците в Община Русе   ©Любомир Владимиров Владимиров   ©ЕКОЛОГИЧЕН КАДАСТЪР НА ОБЩИНА РУСЕ (ПРОЕКТ) ЕТАП I. Анализ на резултати от измерване на замърсяването на атмосферния въздух в автоматична измервателна станция „ВЪЗРАЖДАНЕ”  ДОКЛАД   Русе 2020    </vt:lpstr>
      <vt:lpstr>       ЦЕЛ И ЗАДАЧИ Цел на проекта е да се създаде система за управление на качеството на атмосферния въздух на територията на Община Русе - локална система за многостепенно управление в Европейския съюз. Временната комисия по чистотата на атмосферния въздух възприе план за работа по създаването на екологичен кадастър на Община - Русе .  Планът изисква решаване на  четири основни задачи:  1. Създаване и поддържане на екологичен кадастър на Община - Русе, включващ: •кадастър на източници на замърсяване на атмосферния въздух; •кадастър на замърсители по видове; •режими на функциониране на източниците на замърсители; •показатели за емисии на замърсители по източници и кадастрално разположение; •концентрации на замърсители в атмосферния въздух по териториално разпределение в Община - Русе; •картографиране на разпространението на замърсителите на територията на Община - Русе. 2. Оценка на риска за заболеваемост на населението и риска за промени в природната среда. 3. Прогнозиране на степента на възможните вреди в околната среда и сред населението. 4. Създаване и поддържане на база данни за вероятно трансгранично замърсяване на атмосферния въздух.        </vt:lpstr>
      <vt:lpstr>               Задачите, които могат да се решат с екологичния кадастър са: 1. Да се документират в единна система местоположението, границите, интензитета на емисиите на вредни вещества от битови, индустриални, транспортни и други икономически дейности съгласно Класификатора на икономическите дейности от 2008 г.. 2. Да се документират концентрациите на замърсители в атмосферния въздух в кварталите на Русе, с отчитане на предназначение на териториите, разкритите източници на замърсяване и начин на трайно ползване на земите; 3. Създаване и водене на регистър на източниците на замърсяване, на емисиите и концентрациите на вредни вещества в атмосферния въздух; 4. Установяване на зависимостите между емисиите и концентрациите на вредни вещества между източници с икономически дейности съгласно КИД 2008 и територии на жилищно застрояване и обитаване в Русе; 5. Разкриване на вероятни зависимости „причини - следствия” на замърсяванията на атмосферния въздух в Русе; 6. Създаване и поддържане на специализирани екологични карти, със съответстващи им регистри и информационна база.  Със специализираните карти и регистри да се осигурява информация за:  а) ползване от населението и от управлението на териториите на Община - Русе; б) издаване на разрешения за изработване на подробни устройствени планове и влизане в сила на заповеди за одобряване на подробни устройствени планове за физическа инфраструктура в Община - Русе; в) предварителни (прединвестиционни) и обемно - устройствени проучвания и изработване на инвестиционни проекти; г) свързване с информационните системи на кадастъра на България.  7. Предоставяне на информация на Общинското управление, устройственото планиране и инвестиционното проектиране.  .              </vt:lpstr>
      <vt:lpstr>                        СРАВНЯВАНЕТО С НОРМИТЕ ЗА ЗАМЪРСЯВАНЕ НА АТМОСФЕРНИЯ ВЪЗДУХ, КОЕТО СЕ ПРАВИ В НАСТОЯЩЕТО ИЗСЛЕДВАНЕ, Е ПО ДВА НАЧИНА:  1) УСЛОВНО СРАВНЕНИЕ - Прави се когато на графики с показател за едно осредняване се включват и данни за нормата при друго осредняване. Например съпоставка на резултати със средночасово осредняване спрямо резултати със средноденонощно осредняване.  Целта е нормата, съгласно осредняване по Наредба №12, да служи като определен ориентир, а не като критерий за оценка на съответствията.  Идеята е като се анализира средночасовото замърсяване да се има предвид, че нормирането е за средноденонощно замърсяване и че средночасовото участва във формирането на средноденонощното осредняване. Практиката ни в изследване на трансграничните замърсявания показа, че този начин е подходящ понеже резултатите от едното осредняване подсказват и ориентират към другото. С други думи, придобива се представа за потенциалното влияние на замърсяването при едно осредняване към замърсяването при друго осредняване. Подходящо е едните осреднявания да се имат предвид и да се съобразяват при анализиране на резултатите от другите осреднявания.  2) ОЦЕНКА НА СЪОТВЕТСТВИЕТО СПРЯМО НОРМИТЕ И НАЧИНИТЕ НА ОСРЕДНЯВАНЕ ПО НАРЕДБА №12  Прави се съпоставка на денонощни концентрации с денонощни норми, средночасови концентрации със средночасови норми и т.н.         .              </vt:lpstr>
      <vt:lpstr>1. МЕТОДИКА ЗА ОБРАБОТКА И АНАЛИЗ НА РЕЗУЛТАТИ ОТ ИЗМЕРВАНИЯ В АВТОМАТИЧНА ИЗМЕРВАТЕЛНА СТАНЦИЯ „ВЪЗРАЖДАНЕ” Целта на анализа е да се предостави на членовете на Временната комисия по чистотата на въздуха, на Общински съвет на Община - Русе и на русенската общественост максимално пълна и обективно обработена информация за замърсяването на атмосферния въздух. Резултатите от анализа ще бъдат използвани за съставяне на кадастър „Имисии” на Екологичния кадастър на Община - Русе. Данните за анализа са резултати от измервания на Автоматична измервателна станция „Възраждане” на Изпълнителната агенция по околната среда. Изходните данни са осигурени от народните представители Крум Зарков и Георги Стоилов. Те са внесени по официален път в Община - Русе.  Представени ми бяха с писмо №421/29.4.2020 г. от Общински съвет - Русе, подписано от председателя на Временната комисия по чистотата на атмосферния въздух г-н Дауд Ибрям. Обект на анализа са седем замърсителя на атмосферния въздух: 1. серен диоксид; 2. азотен диоксид; 3. азотен оксиди; 4. въглероден оксид; 5. озон; 6. фини прахови частици ФПЧ10; 7. фини прахови частици ФПЧ2.5. </vt:lpstr>
      <vt:lpstr> Използвани са седем основни показателя на замърсителите: •максимални средночасови концентрации;   •средночасови концентрации; •максималните средноденонощни концентрации; •средноденонощни концентрации ; •средномесечни концентрации; •средногодишни концентрации, изчислени за съпоставимост, въз основа на:  а) средночасовите,  б) средноденонощните и  в) средномесечните концентрации, като са използвани статистическите им разпределения; • време на възникване на максималните средночасови и максималните средноденощни концентрации. Концентрациите са анализирани, като случайни величини с непрекъснат характер. Времената на появяване на максималните средночасови концентрации са възприети като дискретни случайни величини. Обработени са над 220 000 данни от измерванията като едномерни, двумерни и тримерни съвкупности. Средночасовите, средноденонощните, средномесечните и средногодишните концентрации се анализират във функция на времето. Поради това се използват два времеви показатели.  Първият показател са динамичните статистически редове на средночасовите, средноденонощните и средногодишните концентрации, които отразяват изменението по часове, месеци и по години. Вторият показател на изменението във времето е трендът, който описва динамичните редове с регресионни модели и илюстрира общите тенденции. Спазени са изискванията на Наредба №12 за обобщаване на данните и статистическите параметри.  </vt:lpstr>
      <vt:lpstr>         3. ЗАМЪРСЯВАНЕ СЪС СЕРЕН ДИОКСИД   Най-чести източници на емисии на серен диоксид са от изгаряне на изкопаеми горива, съдържащи сяра - въглища и нефт. Антропогенното замърсяване със сяра надвишава два пъти природното. Повечето серен диоксид във въздуха се дължи преди всичко на изгарянето на въглища и нефт в топлоцентрали и електроцентрали. Емитира се и от влакове, кораби и двигатели, които са на гориво с високо съдържание на сяра. При постъпване в атмосферата серният диоксид претърпява редица химически превръщания.  Анализът на динамичните редове показва, че: 1) Максималните средночасови концентрации са много по-малки от нормата за опазване на човешкото здраве - 350 m/m3. 2) Нормата за опазване на природните екосистеми 20 m/m3 се превишава през зимните месеци многократно, като продължителността на превишаванията достига до 3-5 дена. През 2017 и 2019 г. превишаванията са най-чести.              </vt:lpstr>
      <vt:lpstr>ДИНАМИЧНИ РЕДОВЕ            Фиг. 3.1. Динамични редове на максималните средночасови концентрации на серен диоксид през януари 2016-2019 г.           Фиг. 3.2. Динамични редове на максималните средночасови концентрации на серен диоксид през юли 2016-2019г. </vt:lpstr>
      <vt:lpstr>            Фиг. 3.5 Средни стойности и стандартни отклонения на максималните средночасови концентрации на серен диоксид по месеци 2016-2019 г.               Фиг. 3.6. Средномесечни концентрации на серен диоксид през периода 2016-2019 г</vt:lpstr>
      <vt:lpstr>ОЦЕНКА НА СЪОТВЕТСТВИЯТА НА КОНЦЕНТРАЦИИТЕ НА СЕРЕН ДИОКСИД             СРЕДНОЧАСОВАТА НОРМА ЗА ОПАЗВАНЕ НА ЧОВЕШКОТО ЗДРАВЕ Е СПАЗЕНА!               СРЕДНОДЕНОНОЩНАТА НОРМА ЗА ОПАЗВАНЕ НА ЧОВЕШКОТО ЗДРАВЕ Е СПАЗЕНА!</vt:lpstr>
      <vt:lpstr>           НОРМАТА ЗА ОПАЗВАНЕ НА ПРИРОДНИТЕ ЕКОСИСТЕМИ Е СПАЗЕНА С ИЗКЛЮЧЕНИЕ НА ЯНУАРИ И ОКТОМВРИ  2019   Максималните стойности са от порядъка на средночасовите и средноденонощните. Вижда се, че са също около пет пъти по-ниски. Установява се незначително нарастване на концентрациите през 2019 г. спрямо предходните. Нарастването е от порядъка на 2-2.5 µg/m3 например спрямо 2018 г.. Нарастването отнесено към нормата от 350 µg/m3 за средночасовите и 125 µg/m3 за средноденонощните е незначително. Нормата за опазване на природните екосистеми при замърсяване със серен диоксид, както вече бе отбелязано, е 20 µg/m3. Тази норма се превишава частично във функция на времето. Потвърждава се и от илюстрациите в приложение П1. Серен диоксид. Там са изложени и други графични сравнения. Те потвърждават превишаването на тази норма за природни екосистеми. Има се предвид сравнения както със средночасовите, така и на средноденонощните норми. Известно отклонение се установява през 2019 г.   </vt:lpstr>
      <vt:lpstr>       4. ЗАМЪРСЯВАНЕ С АЗОТЕН ДИОКСИД Азотният монооксид (NO) и азотният диоксид (NO2) са двата основни азотни оксиди, свързани с източници и процеси на горене. Атмосферните им концентрации се променят. Общата им концентрация (NO и NO2) в гъсто населените градски райони може да се окаже по-висока от 500 μg/m3.  Азотната киселина (HONO) е замърсител на атмосферния въздух на открито в околната среда и на закрито, в помещения. Получава се от  взаимодействие на азотен диоксид с вода.  Азотният монооксид се окислява на въздуха, за да се образува азотен диоксид.  Азотният диоксид съществува във въздуха в газообразна форма. Той е летлив, червеникаво - кафяв на цвят и по-тежък от въздуха. Има специфична остра миризма. Забелязва се при концентрация от 188 μg/m3.  Азотният диоксид е силен окислител, с корозивно действие и е слабо разтворим във вода.    ДИНАМИЧНИ РЕДОВЕ                 </vt:lpstr>
      <vt:lpstr>   Фиг. 4.2. Максимални средночасови концентрации на азотен диоксид през юли 2016-2019 г. Текущите стойности са по-малки от нормата за човешкото здраве. През януари, който е месец от отоплителния период, концентрацията е по-висока в сравнение с юли. Това важи и за останалите месеци  през периода ноември - март, когато интензивно се използват отоплителни уреди.      </vt:lpstr>
      <vt:lpstr>           СРЕДНОЧАСОВАТА НОРМА ЗА ОПАЗВАНЕ НА ЧОВЕШКОТО ЗДРАВЕ Е СПАЗЕНА!                СРЕДНОДЕНОНОЩНАТА НОРМА ЗА ОПАЗВАНЕ НА ЧОВЕШКОТО ЗДРАВЕ Е СПАЗЕНА!</vt:lpstr>
      <vt:lpstr>           СРЕДНОЧАСОВАТА НОРМА ЗА ОПАЗВАНЕ НА ЧОВЕШКОТО ЗДРАВЕ Е СПАЗЕНА!  ОЦЕНКА НА СЪОТВЕТСТВИЯТА НА КОНЦЕНТРАЦИИТЕ НА АЗОТЕН МОНООКСИД              СРЕДНОЧАСОВАТА НОРМА  ЗА ОПАЗВАНЕ НА ЧОВЕШКОТО ЗДРАВЕ ЗА АЗОТЕН ДИОКСИД Е СПАЗЕНА!</vt:lpstr>
      <vt:lpstr>           СРЕДНОГОДИШНАТА НОРМА ЗА ОПАЗВАНЕ НА ЧОВЕШКОТО ЗДРАВЕ  ЗА АЗОТЕН ДИОКСИД Е СПАЗЕНА!                НОРМАТА ЗА ОПАЗВАНЕ НА РАСТИТЕЛНОСТТА Е СПАЗЕНА  (NO+NO2) ПРЕЗ ЛЕТНИТЕ МЕСЕЦИ И НЕ Е СПАЗЕНА ПРЕЗ ЕСЕНТА И ЗИМАТА!</vt:lpstr>
      <vt:lpstr>   5. ЗАМЪРСЯВАНЕ С ФИНИ ПРАХОВИ ЧАСТИЦИ ФПЧ2.5 Фините прахове са смес на твърди и течни частици във въздуха. Съкратено на кирилица се отбелязват с ФПЧ, а на латиница с РМ . В опазването от действието на фините прахови частици се използват редица термини, тъй като трябва да се отчита сложният състав и пряката зависимост на експозицията и дозите на въздействие от размера на частиците.  Част от тях са свързани с вземане на проби от замърсения въздух и съответно аналитичните методи за изследване на концентрациите. Други термини са ориентирани спрямо локализацията на задържане на праховите частици в човешкия организъм - вдишваните частици проникват през горните дихателни пътища (през носа и устата) или вдишваните частици се задържат в крайните части на дихателния тракт. Трета група термини отразяват физиологичните прояви.               Фиг. 5.3. Средни стойности и стандартно отклонение на максималните средночасови концентрации на фини прахови частици ФПЧ2.5 по месеци 2016-2019 г.     </vt:lpstr>
      <vt:lpstr>     Праховите частици с размер от 0,1 до 1m витаят в атмосферата в продължение на дни и седмици и твърде често се пренасят по въздуха на големи разстояния през държавните граници. РМ2,5 е вдишваната част на суспендираните частици, която прониква в нелинеарната област на дихателните пътища у лица от групите с висок риск - деца и възрастни с бронхиални заболявания. Първичните прахови частици и газообразните прекурсори се генерират в антропогенни и природни източници. Антропогенни източници са бензиновите и дизеловите двигатели с вътрешно горене, твърдите горива в битовия сектор и в индустрията, строителството, добиването на полезни изкопаеми, производството на цимент, керамика, топенето и леенето на метали и др. Вторичните прахови частици се образуват в резултат на химични реакции на газообразни замърсяващи вещества.             Фиг. 5.7. Средномесечни концентрации на фини прахови частици ФПЧ2.5 през периода 2016-2019 г.     </vt:lpstr>
      <vt:lpstr> .                СРЕДНОГОДИШНА ТА НОРМА ЗА ОПАЗВАНЕ НА ЧОВЕШКОТО ЗДРАВЕ Е СПАЗЕНА С ИЗКЛЮЧЕНИЕ НА 2017 Г.!             СРЕДНОГОДИШНАТА НОРМА ЗА ОПАЗВАНЕ НА ЧОВЕШКОТО ЗДРАВЕ Е СПАЗЕНА ПРЕЗ 2019 Г. И НЕ Е СПАЗЕНА ПРЕЗ 2016, 2017 И 2018 Г.!     </vt:lpstr>
      <vt:lpstr>     6. ЗАМЪРСЯВАНЕ С ФИНИ ПРАХОВИ ЧАСТИЦИ ФПЧ10  В таблица 6.1 са дадени линейни графики на изменението на средномесечни концентрации и съотношението към средногодишната норма за опазване на човешкото здраве. По-чести и с голяма продължителност са превишаванията през ноември, декември, януари и февруари. Регламентирани са две норми за опазване на човешкото здраве. Първата норма е средноденонощната норма, която е 50 g/m3, която не трябва да се превишава 35 пъти в една календарна година. Допуска се 50% отклонение. Втората норма е средногодишна. Тя е 40 g/m3 и се допуска 20% отклонение.              Фиг. 6.2. Средномесечни концентрации на фини прахови частици ФПЧ10 през периода 2016-2019 г.       </vt:lpstr>
      <vt:lpstr>7. ЗАМЪРСЯВАНЕ С ВЪГЛЕРОДЕН ОКСИД Въглеродният монооксид (СО), наричан също въглероден оксид или въглероден окис, е газ без цвят и мирис. По-лек е от въздуха. Въглеродният оксид е продукт от непълно изгаряне на съдържащи въглерод вещества - при липса на достатъчно кислород, необходим за пълното окисление до въглероден диоксид (CO2). При висока концентрация газът е опасен за хората и животните. Произвежда в малки количества при нормален метаболизъм на животните и се смята, че има обичайни биологични функции. Въглеродният оксид се поема чрез дишането и достига до кръвообръщението чрез газообмена в белите дробове. Вдишването на достатъчно голямо количество въглероден оксид води до задушаване и може да причини смърт. Наличието на въглероден оксид във въздуха е трудно доловимо от човек, тъй като газът няма цвят и миризма.  Източници на въглероден оксид могат да бъдат всякакви отоплителни уреди, поставени на непроветриво място - газови уреди, камини, печки на дърва,. Среща се в изгорелите газове от автомобили; в цигарения дим, където могат да бъдат установени високи концентрации   ДИНАМИЧНИ РЕДОВЕ Изменението на въглеродния оксид е динамичен процес. Това се вижда от фиг. 7.1 и 7.2. През месец януари отделни превишавания над средната стойност са малко и то предимно през 2016 и 2017 г. Не се установяват превишавания на нормата. В сравнение с другите замърсители като серен диоксид, азотен диоксид и азотен монооксид, фини прахови частици ФПЧ2.5 И ФПЧ10, променливостта на максималните средночасови концентрации на въглеродния оксид са значително по-малки.  </vt:lpstr>
      <vt:lpstr> .                    Фиг. 7.1. Максимални средночасови концентрации на въглероден оксид през януари 2016-2019 г. при норма за опазване на човешкото здраве 10 mg/m3  - максимална осемчасова средна стойност в денонощие              Фиг. 7.2. Максимални средночасови концентрации на въглероден оксид през юли 2016-2019 г. при норма за опазване на човешкото здраве 10 mg/m3  - максимална осемчасова средна стойност в денонощие       </vt:lpstr>
      <vt:lpstr> .                   НОРМАТА  ЗА ОПАЗВАНЕ НА ЧОВЕШКОТО ЗДРАВЕ Е СПАЗЕНА!              НОРМАТА  ЗА ОПАЗВАНЕ НА ЧОВЕШКОТО ЗДРАВЕ Е СПАЗЕНА       </vt:lpstr>
      <vt:lpstr>     8. ЗАМЪРСЯВАНЕ С ОЗОН Озонът (О3) е форма на съществуване на кислорода в атмосферата.  В приземния слой кислородът е практически само под формата на молекули. В много малки количества молекулите се разпадат до атоми. Бързо протича обратно съединение на атомите в молекули. Поради това концентрацията на атомите на кислорода в тропосферата е много малка. Под действие на космическите и ултравиолетови лъчения в стратосферата молекулите на кислорода се дисасоциират на два атома кислород. Те участват в образуването на атмосферния озон.  С увеличаване на височината в атмосферата ултравиолетовите лъчения са по-интезивни и поради това съдържанието на озон се увеличава. Озонът е силен окислител. Може да реагира с широк спектър от клетъчни компоненти и биологични материали. Влияе на тъканите на дихателните пътища или на белите дробове. Озонът е с висока реактивност. Поразява белодробните тъкани. На клетъчно ниво предизвиква редица увреждания. В мембраните белтъчините се окисляват. Анализът на графиките на динамичните редове показва, че през януари няма превишавания на нормата от 120 µg/m3. Отделни превишавания се установяват през юли. Това е очаквано, тъй като през летните месеци концентрацията на озон се повишава. Поради това са и нормите за растителността, които са ориентиране за лятото.         </vt:lpstr>
      <vt:lpstr> .                   Фиг. 43. Динамични редове на максимални средночасови концентрации на озон през януари  2016-2019 г.  В следващата стъпка на анализа графично са построени динамичните редове. При анализа на концентрациите на озон като норми са приети дългосрочните целеви норми (ДЦН) и долни оценъчни прагове (ДОП) за опазване на човешкото здраве. ДЦН/ДОП се определят като максимална 8-часова средна стойност в рамките на денонощието  - 120 µg/m3.             Фиг. 44. Динамични редове на максимални средночасови концентрации на озон през юли 2016-2019 г       </vt:lpstr>
      <vt:lpstr> .                 ДЪЛГОСРОЧНАТА ЦЕЛЕВА НОРМА /ДОЛЕН ОЦЕНЪЧЕН ПРАГ ЗА ОПАЗВАНЕ НА ЧОВЕШКОТО ЗДРАВЕ Е СПАЗЕНА!                ДЪЛГОСРОЧНАТА ЦЕЛЕВА НОРМА /ДОЛЕН ОЦЕНЪЧЕН ПРАГ ЗА ОПАЗВАНЕ НА ЧОВЕШКОТО ЗДРАВЕ Е СПАЗЕНА!       </vt:lpstr>
      <vt:lpstr>                          9.  ВРЕМЕ НА ПОЯВЯВАНЕ НА МАКСИМАЛНИТЕ СРЕДНОЧАСОВИ КОНЦЕНТРАЦИИ Времето на появяване на максималните средночасони концентрации в базата данни, предоставена от Изпълнителната агенция по околната среда, е като дискретна случайна величина. Установените след обработка на данните резултати са дадени в таблица 9.1,  9.2 и 9.3. Прави впечатления, че равномерните теоретни разпределения (разпределения на равната вероятност) са валидни за зъмърсяването със серен диоксид, с фини прахови частици ФПЧ2.5 и за въглероден оксид. Теоретичното разпределение на азотния диоксид е на Поасон,  на азотния монооксид - отрицателно биномно разпределение и на озона също на Поасон. Прави впечатление, че средните стойности на максималните средночасови концентрации възникват както следва: - серен диоксид 13,26 ч.; - азотен диоксид 16,05 ч.; - азотен оксид 13,52; - фини прахови частици ФПЧ 2.5 14,56 ч.; - озон 14,07 ч.; - въглероден оксид 14,59 ч.. Следователно максималните средночасови концентрации се появява след обяд от 13 до 16 ч. Изложените данни показват голямо разсейване и вариране около средната стойност, което е от 5.9 до 7.9, т.е. около 50% от средната стойност.  .                         </vt:lpstr>
      <vt:lpstr>                           .                       ДЪЛГОСРОЧНАТА ЦЕЛЕВА НОРМА /ДОЛЕН ОЦЕНЪЧЕН ПРАГ ЗА ОПАЗВАНЕ НА ЧОВЕШКОТО ЗДРАВЕ Е СПАЗЕНА!       </vt:lpstr>
      <vt:lpstr>                .                        </vt:lpstr>
      <vt:lpstr>10. ЗАКЛЮЧЕНИЕ Докладът съдържа максимално пълна и обективно обработена информация за замърсяването на атмосферния въздух. Целта на анализа е постигната. Резултатите от анализа могат да бъдат използвани за съставяне на кадастър „Имисии” на Екологичния кадастър на Община - Русе. Данните, използвани при анализа, са резултати от измервания на Автоматична измервателна станция „Възраждане” на Изпълнителната агенция по околната среда. Анализът обхваща седем замърсителя на атмосферния въздух - серен диоксид;  азотен диоксид; азотен оксиди; въглероден оксид; озон; фини прахови частици ФПЧ10; . фини прахови частици ФПЧ2.5. Използвани са осем основни показателя на замърсителите - максимални средночасови концентрации;  средночасови концентрации; максималните средноденонощни концентрации; средноденонощни концентрации; средномесечни концентрации; средногодишни концентрации; време на възникване на максималните средночасови и максималните средноденощни концентрации. Те отразяват достатъчно обширно и реално качеството на атмосферния въздух. Средночасовите, средноденонощните, средномесечните и средногодишните концентрации се анализират във функция на времето Разкрива се насоката на развитие в измененията на концентрациите на замърсителите. Построени са трендови модели. Те отразяват тенденциите - основните закономерности в измененията на концентрациите на замърсителите.  След предварителния анализ бе акцентирано върху шест математични модела: линеен модел; логаритмичен модел; полиномен модел; мултипликативен модел; експоненциален модел; модел на движещите се средни. </vt:lpstr>
      <vt:lpstr>             Обобщавайки изложеното и получените резултати могат да се направят  СЛЕДНИТЕ ИЗВОДИ: I. Динамичните редове на концентрациите на изследваните замърсители са с по-висока интензивност и повече случайни превишавания през есенно - зимния сезон. Общо взето не могат да се правят заключения за някаква друга цикличност, освен сезонната по месеци. Концентрациите по часове в денонощието и по денонощия не формират цикли или други хармонични и нехармонични тенденции. II. Изследването на концентрациите по часове позволява да се правят изводи със сравнително голямо приближение за определяне на честотата на колебанията и циклите на промяна. Подходящо е концентрациите на замърсителите, които са близки до регламентираните норми, да се измерват при по-малки интервали на времето. По този начин може да се установи действителната динамика на изменение и на превишаванията над допустимите стойности, които са с висока честота и остават незабележими при възприетото време на определяне през един час.  III. Въпреки големите колебания на измерените стойности на концентрациите може да се установи насоката и тенденцията на изменение във времето - по часове, денонощия, месеци и години. Изведени са множество математични модели, като само част са представени в настоящия доклад поради ограничения в обема.  Преобладават три основни модела, които описват адекватно закономерностите на изменение на концентрациите на замърсители - логаритмичен модел; полиномен модел; експоненциален модел. Опитът с използването на модела на движещите се средни стойности се оказа, че не е подходящ. Той може да се прилага само за визуално сравнение и представяне на резултатите, но не и за точен анализ.            </vt:lpstr>
      <vt:lpstr>IV. Установените емпирични и теоретични разпределения са много точно описание на процесите на изменение на концентрациите на замърсителите. Основните параметри на функциите на вероятностите и числените характеристики са достатъчни за аналитично сравняване и оценяване.  Теоретичните разпределения и в графична и в числена интерпретация описват точно емпиричните разпределения. Преобладават логистичното разпределение; логаритмично - логистичното разпределение, инвариантното гаусово - разпределение, разпределението на Вейбул.  Визуалното им сравнение позволява да се придобие представа за диапазоните на концентрациите на замърсителите и да се сравнят с нормите. Тази информация, може да се каже, е по-концентрирана, което създава възможност за по-бързо и по-лесно анализиране.           </vt:lpstr>
      <vt:lpstr>                      V. Оценката на съответствията показва, че:  1. Замърсяване със серен диоксид: СПАЗЕНА Е средночасовата норма за опазване на човешкото здраве от 350 µg/m3 и средноденонощната норма за опазване на човешкото здраве от 125 µg/m3. СПАЗЕНА Е нормата за опазване на природните екосистеми (20 µg/m3) при замърсяване със серен диоксид през периода 2016-2019 г..  НЕ Е СПАЗЕНА нормата за опазване на природните екосистеми през януари и октомври  2019 г. 2. Замърсяване със азотен диоксид е в нормите:  СПАЗЕНА Е средночасовата норма за опазване на човешкото здраве (200 µg/m3). СПАЗЕНА Е средногодишната норма за опазване на човешкото здраве (40 µg/m3). СПАЗЕНА Е нормата за опазване на растителността (30 µg/m3). 3. Замърсяване с азотен оксид е в нормите. 4. Замърсяване с фини прахови частици ФПЧ2.5: СПАЗЕНА Е средногодишната норма за опазване на човешкото здраве (20 µg/m3) през 2019 г. НЕ Е СПАЗЕНА средногодишната норма за опазване на човешкото здраве (20 µg/m3) през 2016, 2017  и 2018  г. 5. Замърсяване с фини прахови частици ФПЧ10: СПАЗЕНА е средноденонощната норма за опазване на човешкото здраве (50 µg/m3). СПАЗЕНА Е средногодишната нормата за опазване на човешкото здраве (40 µg/m3) през 2017, 2018 и 2019 г. НЕ Е СПАЗЕНА средногодишната нормата за опазване на човешкото здраве (40 µg/m3) през 2016 г.                     </vt:lpstr>
      <vt:lpstr>         6. Замърсяване с въглероден оксид: СПАЗЕНА Е нормата  за опазване на човешкото здраве (10 mg/m3). 7. Замърсяване с озон: СПАЗЕНА Е дългосрочната целева норма/долен оценъчен праг за опазване на човешкото здраве (120 µg/m3).                             </vt:lpstr>
      <vt:lpstr>    БЛАГОДАРЯ ЗА  ВНИМАНИЕТО!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ВРЕМЕННА КОМИСИЯ ПО ЧИСТОТАТА НА АТМОСФЕРНИЯ ВЪЗДУХ    Любомир Владимиров Владимиров   ЕКОЛОГИЧЕН КАДАСТЪР НА ОБЩИНА РУСЕ  ПРОЕКТ ЕТАП I. Анализ на резултати от измерване на замърсяването на атмосферния въздух в автоматична измервателна станция „ВЪЗРАЖДАНЕ”  ДОКЛАД    Русе 2020</dc:title>
  <dc:creator>Потребител на Windows</dc:creator>
  <cp:lastModifiedBy>Потребител на Windows</cp:lastModifiedBy>
  <cp:revision>69</cp:revision>
  <dcterms:created xsi:type="dcterms:W3CDTF">2020-07-17T13:09:26Z</dcterms:created>
  <dcterms:modified xsi:type="dcterms:W3CDTF">2020-07-30T05:21:11Z</dcterms:modified>
</cp:coreProperties>
</file>