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2057400"/>
            <a:ext cx="8458200" cy="2819400"/>
          </a:xfrm>
        </p:spPr>
        <p:txBody>
          <a:bodyPr>
            <a:normAutofit fontScale="90000"/>
          </a:bodyPr>
          <a:lstStyle/>
          <a:p>
            <a:r>
              <a:rPr lang="bg-BG" sz="3200" b="1" i="1" dirty="0"/>
              <a:t>Информация </a:t>
            </a:r>
            <a:br>
              <a:rPr lang="bg-BG" sz="3200" b="1" i="1" dirty="0"/>
            </a:br>
            <a:r>
              <a:rPr lang="bg-BG" sz="3200" b="1" i="1" dirty="0"/>
              <a:t>за </a:t>
            </a:r>
            <a:br>
              <a:rPr lang="bg-BG" sz="3200" b="1" i="1" dirty="0"/>
            </a:br>
            <a:r>
              <a:rPr lang="bg-BG" sz="3200" b="1" i="1" dirty="0"/>
              <a:t>Инсталация за преработка на сурови и употребявани хранителни масла и масла и мазнини на площадката на Дунавска индустриална зона „Тегра“ </a:t>
            </a:r>
            <a:br>
              <a:rPr lang="bg-BG" sz="3200" b="1" i="1" dirty="0"/>
            </a:br>
            <a:br>
              <a:rPr lang="bg-BG" sz="3200" b="1" i="1" dirty="0"/>
            </a:br>
            <a:r>
              <a:rPr lang="bg-BG" sz="3200" dirty="0"/>
              <a:t>Оператор: „Астра Биоплант“ ЕООД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51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066800"/>
          </a:xfrm>
        </p:spPr>
        <p:txBody>
          <a:bodyPr>
            <a:noAutofit/>
          </a:bodyPr>
          <a:lstStyle/>
          <a:p>
            <a:r>
              <a:rPr lang="bg-BG" sz="2800" dirty="0"/>
              <a:t>Спазване на изискванията на Закона за опазване на околната среда (последно </a:t>
            </a:r>
            <a:r>
              <a:rPr lang="ru-RU" sz="2800" dirty="0"/>
              <a:t>изм. и доп. ДВ. бр.54 от 16 Юни 2020г.). </a:t>
            </a:r>
            <a:br>
              <a:rPr lang="ru-RU" sz="2800" i="1" u="sng" dirty="0"/>
            </a:br>
            <a:br>
              <a:rPr lang="ru-RU" sz="2800" i="1" u="sng" dirty="0"/>
            </a:br>
            <a:endParaRPr lang="en-GB" sz="28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848600" cy="20574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bg-BG" sz="1800" b="1" dirty="0">
                <a:solidFill>
                  <a:schemeClr val="tx1"/>
                </a:solidFill>
              </a:rPr>
              <a:t>Разработена и предоставена на компетентните органи е подробна и детайлна оценка на въздействието върху околната среда, включително анализ на здравният риск,  при реализиране на инвестиционните намерения.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bg-BG" sz="1800" b="1" dirty="0">
                <a:solidFill>
                  <a:schemeClr val="tx1"/>
                </a:solidFill>
              </a:rPr>
              <a:t>Всички извършени оценки, анализи и технологични описания са обществено достъпни за всеки, който желае да се запознае с разработката</a:t>
            </a:r>
            <a:r>
              <a:rPr lang="bg-BG" sz="16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bg-BG" sz="14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767444"/>
            <a:ext cx="4038600" cy="142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05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209800"/>
          </a:xfrm>
        </p:spPr>
        <p:txBody>
          <a:bodyPr>
            <a:noAutofit/>
          </a:bodyPr>
          <a:lstStyle/>
          <a:p>
            <a:br>
              <a:rPr lang="ru-RU" sz="2800" i="1" u="sng" dirty="0"/>
            </a:br>
            <a:r>
              <a:rPr lang="ru-RU" sz="3600" i="1" u="sng" dirty="0"/>
              <a:t>Благодарим за вниманието !</a:t>
            </a:r>
            <a:br>
              <a:rPr lang="ru-RU" sz="3600" i="1" u="sng" dirty="0"/>
            </a:br>
            <a:endParaRPr lang="en-GB" sz="36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848600" cy="2057400"/>
          </a:xfrm>
        </p:spPr>
        <p:txBody>
          <a:bodyPr>
            <a:noAutofit/>
          </a:bodyPr>
          <a:lstStyle/>
          <a:p>
            <a:pPr algn="just"/>
            <a:endParaRPr lang="bg-BG" sz="1400" b="1" dirty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219199"/>
          </a:xfrm>
        </p:spPr>
        <p:txBody>
          <a:bodyPr>
            <a:normAutofit/>
          </a:bodyPr>
          <a:lstStyle/>
          <a:p>
            <a:r>
              <a:rPr lang="bg-BG" sz="3000" i="1" u="sng" dirty="0"/>
              <a:t>Кратко описание на технологичният процес</a:t>
            </a:r>
            <a:endParaRPr lang="en-GB" sz="3000" i="1" u="sng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077200" cy="236220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Технологията на инсталацията е съвременна и се основава повече на физични,  отколкото на химични процеси;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Обособени са три основни производствени участъци;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>
                <a:solidFill>
                  <a:schemeClr val="tx1"/>
                </a:solidFill>
              </a:rPr>
              <a:t>В процеса се използват минимален брой химични вещества,  характерни за употреба в хранително-вкусовата промишленост.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88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800" i="1" u="sng" dirty="0"/>
              <a:t>Суровини, постъпващи в инсталацията за преработка</a:t>
            </a:r>
            <a:br>
              <a:rPr lang="bg-BG" sz="2800" i="1" u="sng" dirty="0"/>
            </a:br>
            <a:endParaRPr lang="en-GB" sz="2800" i="1" u="sn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581400"/>
            <a:ext cx="7620000" cy="2667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Предвидената производствена инсталация ще може да преработва само масла с определени параметри, предварително филтрувани от доставчика.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Инсталацията няма техническа възможност да приема, и е недопустимо да се счита, че могат да се преработват части от животински трупове и животински остатъци.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61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800" i="1" u="sng" dirty="0"/>
              <a:t>По-добрата техника за преработка на сурови и употребявани растителни маса</a:t>
            </a:r>
            <a:br>
              <a:rPr lang="bg-BG" sz="2800" i="1" u="sng" dirty="0"/>
            </a:br>
            <a:endParaRPr lang="en-GB" sz="2800" i="1" u="sn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581400"/>
            <a:ext cx="7620000" cy="2667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Предвижданите производствени процеси в инсталацията не се различават от утвърдените такива за производство на олио за хранителни нужди.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Извършване на физическа вместо химическа неутрализация, водеща до липса на генериране големи количества отпадни води и сапуни.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Инсталациите и при трите основни процеса са изцяло в затворени системи и нямат връзка с атмосферата.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034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sz="2800" i="1" u="sng" dirty="0"/>
              <a:t>Проектиране и изграждане на Пречиствателна станция за отпадъчни води</a:t>
            </a:r>
            <a:br>
              <a:rPr lang="bg-BG" sz="2800" i="1" u="sng" dirty="0"/>
            </a:br>
            <a:endParaRPr lang="en-GB" sz="2800" i="1" u="sn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38200" y="3581400"/>
            <a:ext cx="7620000" cy="266700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Формираните отпадъчни води от цялата производствена площадка ще  бъдат пречиствани в собствена пречиствателна станция, по най- съвременна технология; 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Извършване на тристепенно пречистване (механично, физико-химично и биологично) на генерираните отпадъчни води;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bg-BG" sz="2000" b="1" dirty="0">
                <a:solidFill>
                  <a:schemeClr val="tx1"/>
                </a:solidFill>
              </a:rPr>
              <a:t>Пречиствателното съоръжение осигурява спазване  на </a:t>
            </a:r>
            <a:r>
              <a:rPr lang="ru-RU" sz="2000" b="1" dirty="0">
                <a:solidFill>
                  <a:schemeClr val="tx1"/>
                </a:solidFill>
              </a:rPr>
              <a:t> допустимите концентрации на замърсяващи вещества в отпадъчните води.</a:t>
            </a:r>
            <a:endParaRPr lang="bg-BG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68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br>
              <a:rPr lang="bg-BG" sz="1600" dirty="0"/>
            </a:br>
            <a:br>
              <a:rPr lang="bg-BG" sz="1600" dirty="0"/>
            </a:br>
            <a:br>
              <a:rPr lang="bg-BG" sz="1600" dirty="0"/>
            </a:br>
            <a:br>
              <a:rPr lang="bg-BG" sz="1600" dirty="0"/>
            </a:br>
            <a:r>
              <a:rPr lang="bg-BG" sz="2400" dirty="0"/>
              <a:t>Технологична схема на ПСОВ</a:t>
            </a:r>
            <a:endParaRPr lang="en-GB" sz="1600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2"/>
          <a:srcRect t="1468" b="18298"/>
          <a:stretch/>
        </p:blipFill>
        <p:spPr bwMode="auto">
          <a:xfrm>
            <a:off x="457200" y="1828800"/>
            <a:ext cx="8229600" cy="44195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57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447799"/>
          </a:xfrm>
        </p:spPr>
        <p:txBody>
          <a:bodyPr>
            <a:normAutofit/>
          </a:bodyPr>
          <a:lstStyle/>
          <a:p>
            <a:r>
              <a:rPr lang="bg-BG" sz="3200" i="1" u="sng" dirty="0"/>
              <a:t>Емисии в атмосферата</a:t>
            </a:r>
            <a:endParaRPr lang="en-GB" sz="32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848600" cy="23622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bg-BG" sz="2400" b="1" dirty="0">
                <a:solidFill>
                  <a:schemeClr val="tx1"/>
                </a:solidFill>
              </a:rPr>
              <a:t>Основен източник на емисии на отпадъчни газове от производствената площадка е Парокотелна инсталация на природен газ 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94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838199"/>
          </a:xfrm>
        </p:spPr>
        <p:txBody>
          <a:bodyPr>
            <a:noAutofit/>
          </a:bodyPr>
          <a:lstStyle/>
          <a:p>
            <a:r>
              <a:rPr lang="bg-BG" sz="2400" i="1" u="sng" dirty="0"/>
              <a:t>Перспективи за развитие на </a:t>
            </a:r>
            <a:r>
              <a:rPr lang="ru-RU" sz="2400" i="1" u="sng" dirty="0"/>
              <a:t>енергията от възобновяеми източници. </a:t>
            </a:r>
            <a:br>
              <a:rPr lang="ru-RU" sz="2400" i="1" u="sng" dirty="0"/>
            </a:br>
            <a:r>
              <a:rPr lang="ru-RU" sz="2400" i="1" u="sng" dirty="0"/>
              <a:t>С поглед към бъдещето!</a:t>
            </a:r>
            <a:br>
              <a:rPr lang="ru-RU" sz="2400" i="1" u="sng" dirty="0"/>
            </a:br>
            <a:endParaRPr lang="en-GB" sz="24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848600" cy="26670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bg-BG" sz="1400" b="1" dirty="0">
                <a:solidFill>
                  <a:schemeClr val="tx1"/>
                </a:solidFill>
              </a:rPr>
              <a:t>Обща цел и принос за </a:t>
            </a:r>
            <a:r>
              <a:rPr lang="bg-BG" sz="1400" dirty="0">
                <a:solidFill>
                  <a:schemeClr val="tx1"/>
                </a:solidFill>
              </a:rPr>
              <a:t>изпълнение</a:t>
            </a:r>
            <a:r>
              <a:rPr lang="bg-BG" sz="1400" b="1" dirty="0">
                <a:solidFill>
                  <a:schemeClr val="tx1"/>
                </a:solidFill>
              </a:rPr>
              <a:t> изискванията на Директива (ЕС) 2018/2001 на Европейския парламент и на Съвета </a:t>
            </a:r>
            <a:r>
              <a:rPr lang="ru-RU" sz="1400" b="1" dirty="0">
                <a:solidFill>
                  <a:schemeClr val="tx1"/>
                </a:solidFill>
              </a:rPr>
              <a:t>за насърчаване използването на енергия от възобновяеми източници – (RED II DIRECTIVE);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</a:rPr>
              <a:t>Принос в производството на суровини за производство на ново поколение биодизел;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1400" b="1" dirty="0">
                <a:solidFill>
                  <a:schemeClr val="tx1"/>
                </a:solidFill>
              </a:rPr>
              <a:t>Принос за постигане на целите на директивата за: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14%  дял на енергията от възобновяеми енергийни източници в транспортния сектор до 2030 г.	</a:t>
            </a:r>
          </a:p>
          <a:p>
            <a:pPr marL="742950" lvl="1" indent="-285750" algn="just">
              <a:buFont typeface="Wingdings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</a:rPr>
              <a:t>минимум 0,2% дял до 2022 г. и минимум 3,5% дял до 2030 г. на  биогоривата от ново поколение.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bg-BG" sz="1400" b="1" dirty="0">
                <a:solidFill>
                  <a:schemeClr val="tx1"/>
                </a:solidFill>
              </a:rPr>
              <a:t>Допринасяне за достигане на по-ниски въглеродни емисии в транспортния сектор.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38400"/>
            <a:ext cx="152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41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838199"/>
          </a:xfrm>
        </p:spPr>
        <p:txBody>
          <a:bodyPr>
            <a:noAutofit/>
          </a:bodyPr>
          <a:lstStyle/>
          <a:p>
            <a:r>
              <a:rPr lang="bg-BG" sz="2000" i="1" u="sng" dirty="0"/>
              <a:t>Перспективи за развитие на </a:t>
            </a:r>
            <a:r>
              <a:rPr lang="ru-RU" sz="2000" i="1" u="sng" dirty="0"/>
              <a:t>енергията от възобновяеми източници. </a:t>
            </a:r>
            <a:br>
              <a:rPr lang="ru-RU" sz="2000" i="1" u="sng" dirty="0"/>
            </a:br>
            <a:r>
              <a:rPr lang="ru-RU" sz="2000" i="1" u="sng" dirty="0"/>
              <a:t>С поглед към бъдещето!</a:t>
            </a:r>
            <a:br>
              <a:rPr lang="ru-RU" sz="2000" i="1" u="sng" dirty="0"/>
            </a:br>
            <a:endParaRPr lang="en-GB" sz="2000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48600" cy="3581400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>
                <a:solidFill>
                  <a:schemeClr val="tx1"/>
                </a:solidFill>
              </a:rPr>
              <a:t>ПРИЛОЖЕНИЕ V към директива ЕС 2018/2001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Правила за изчисляване на въздействието върху емисиите на парникови газове на биогоривата, течните горива от биомаса и съответни сравнителни стойности за изкопаеми горива</a:t>
            </a:r>
          </a:p>
          <a:p>
            <a:pPr algn="just"/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3058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699272"/>
              </p:ext>
            </p:extLst>
          </p:nvPr>
        </p:nvGraphicFramePr>
        <p:xfrm>
          <a:off x="1219200" y="3657600"/>
          <a:ext cx="6934199" cy="2696718"/>
        </p:xfrm>
        <a:graphic>
          <a:graphicData uri="http://schemas.openxmlformats.org/drawingml/2006/table">
            <a:tbl>
              <a:tblPr firstRow="1" firstCol="1" bandRow="1"/>
              <a:tblGrid>
                <a:gridCol w="186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0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Начин на производство на биогоривата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Намаление на емисиите на парникови газове — типична стойност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Намаление на емисиите на парникови газове — приета стойност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Биодизел от рапица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47%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Биодизел от слънчоглед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11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Биодизел от соя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55%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072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Биодизел от оптадни готварски мазнини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88%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253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595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Информация  за  Инсталация за преработка на сурови и употребявани хранителни масла и масла и мазнини на площадката на Дунавска индустриална зона „Тегра“   Оператор: „Астра Биоплант“ ЕООД</vt:lpstr>
      <vt:lpstr>Кратко описание на технологичният процес</vt:lpstr>
      <vt:lpstr>Суровини, постъпващи в инсталацията за преработка </vt:lpstr>
      <vt:lpstr>По-добрата техника за преработка на сурови и употребявани растителни маса </vt:lpstr>
      <vt:lpstr>Проектиране и изграждане на Пречиствателна станция за отпадъчни води </vt:lpstr>
      <vt:lpstr>    Технологична схема на ПСОВ</vt:lpstr>
      <vt:lpstr>Емисии в атмосферата</vt:lpstr>
      <vt:lpstr>Перспективи за развитие на енергията от възобновяеми източници.  С поглед към бъдещето! </vt:lpstr>
      <vt:lpstr>Перспективи за развитие на енергията от възобновяеми източници.  С поглед към бъдещето! </vt:lpstr>
      <vt:lpstr>Спазване на изискванията на Закона за опазване на околната среда (последно изм. и доп. ДВ. бр.54 от 16 Юни 2020г.).   </vt:lpstr>
      <vt:lpstr> Благодарим за вниманието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за инсталация за преработка на сурови и употребявани хранителни масла и масла и мазнини на площадката на Дунавска индустриална зона „Тегра“  Оператор: Астра Биоплант </dc:title>
  <dc:creator>Miro Simeonov</dc:creator>
  <cp:lastModifiedBy>Daniel Kazakov</cp:lastModifiedBy>
  <cp:revision>23</cp:revision>
  <dcterms:created xsi:type="dcterms:W3CDTF">2006-08-16T00:00:00Z</dcterms:created>
  <dcterms:modified xsi:type="dcterms:W3CDTF">2020-11-05T11:04:44Z</dcterms:modified>
</cp:coreProperties>
</file>