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8" d="100"/>
          <a:sy n="68" d="100"/>
        </p:scale>
        <p:origin x="-3306" y="-12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49862" y="0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90622-E5C1-419D-B5E1-9AE59272FC25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0383" y="4715831"/>
            <a:ext cx="5436909" cy="446664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49862" y="9428272"/>
            <a:ext cx="2946275" cy="49667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16138A-0408-4CFF-A6B3-3159C8D64A6E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17712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76809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8564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58897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1517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145075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20887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34584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14814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57736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66197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50373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bg-BG" smtClean="0"/>
              <a:t>Редакт. стил загл. образец</a:t>
            </a:r>
            <a:endParaRPr lang="bg-BG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9333E-0374-4CFC-B1B4-7D4214FC81DA}" type="datetimeFigureOut">
              <a:rPr lang="bg-BG" smtClean="0"/>
              <a:t>14.12.2022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DB5D4-6724-4B70-9C41-1B2727D595D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93890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755576" y="74276"/>
            <a:ext cx="7772400" cy="792088"/>
          </a:xfrm>
        </p:spPr>
        <p:txBody>
          <a:bodyPr>
            <a:normAutofit/>
          </a:bodyPr>
          <a:lstStyle/>
          <a:p>
            <a:r>
              <a:rPr lang="bg-BG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ОРГАНИЗАЦИОННО-УПРАВЛЕНСКА СТРУКТУРА</a:t>
            </a:r>
            <a:br>
              <a:rPr lang="bg-BG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g-BG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 ОБЩИНСКО ПРЕДПРИЯТИЕ „ПАРКСТРОЙ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bg-BG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РУСЕ“</a:t>
            </a:r>
            <a:endParaRPr lang="bg-BG" sz="11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авоъгълник 11"/>
          <p:cNvSpPr/>
          <p:nvPr/>
        </p:nvSpPr>
        <p:spPr>
          <a:xfrm>
            <a:off x="361537" y="2780927"/>
            <a:ext cx="1474159" cy="6579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Финансово-аминистративен</a:t>
            </a:r>
            <a:endParaRPr lang="bg-BG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</a:t>
            </a:r>
          </a:p>
          <a:p>
            <a:pPr algn="ctr"/>
            <a:endParaRPr lang="bg-B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128578" y="773999"/>
            <a:ext cx="3132348" cy="491539"/>
          </a:xfrm>
          <a:prstGeom prst="ellipse">
            <a:avLst/>
          </a:prstGeom>
          <a:noFill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</a:t>
            </a:r>
            <a:endParaRPr lang="bg-B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авоъгълник 13"/>
          <p:cNvSpPr/>
          <p:nvPr/>
        </p:nvSpPr>
        <p:spPr>
          <a:xfrm>
            <a:off x="1160927" y="3758001"/>
            <a:ext cx="1656308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Озеленяване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автотранспорт </a:t>
            </a:r>
            <a:r>
              <a:rPr lang="bg-BG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механизация</a:t>
            </a:r>
            <a:endParaRPr lang="bg-BG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авоъгълник 15"/>
          <p:cNvSpPr/>
          <p:nvPr/>
        </p:nvSpPr>
        <p:spPr>
          <a:xfrm>
            <a:off x="2075938" y="2622981"/>
            <a:ext cx="1559957" cy="775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Цветопроизводство</a:t>
            </a:r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декоративен разсадник</a:t>
            </a:r>
          </a:p>
          <a:p>
            <a:pPr algn="ctr"/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Правоъгълник 17"/>
          <p:cNvSpPr/>
          <p:nvPr/>
        </p:nvSpPr>
        <p:spPr>
          <a:xfrm>
            <a:off x="7164287" y="3110814"/>
            <a:ext cx="1224137" cy="5859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Летище Русе</a:t>
            </a:r>
          </a:p>
          <a:p>
            <a:pPr algn="ctr"/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авоъгълник 18"/>
          <p:cNvSpPr/>
          <p:nvPr/>
        </p:nvSpPr>
        <p:spPr>
          <a:xfrm>
            <a:off x="2950189" y="3758001"/>
            <a:ext cx="1500644" cy="9361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Общински гори</a:t>
            </a:r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Правоъгълник 19"/>
          <p:cNvSpPr/>
          <p:nvPr/>
        </p:nvSpPr>
        <p:spPr>
          <a:xfrm>
            <a:off x="6153194" y="3746776"/>
            <a:ext cx="1591734" cy="5859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Чистота</a:t>
            </a:r>
          </a:p>
          <a:p>
            <a:pPr algn="ctr"/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Нерегламентирани сметища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24" name="Съединител &quot;права стрелка&quot; 1023"/>
          <p:cNvCxnSpPr>
            <a:endCxn id="12" idx="0"/>
          </p:cNvCxnSpPr>
          <p:nvPr/>
        </p:nvCxnSpPr>
        <p:spPr>
          <a:xfrm>
            <a:off x="1098616" y="2257669"/>
            <a:ext cx="1" cy="5232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3" name="Съединител &quot;права стрелка&quot; 1042"/>
          <p:cNvCxnSpPr>
            <a:endCxn id="16" idx="0"/>
          </p:cNvCxnSpPr>
          <p:nvPr/>
        </p:nvCxnSpPr>
        <p:spPr>
          <a:xfrm>
            <a:off x="2855917" y="2273740"/>
            <a:ext cx="0" cy="34924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5" name="Право съединение 1044"/>
          <p:cNvCxnSpPr/>
          <p:nvPr/>
        </p:nvCxnSpPr>
        <p:spPr>
          <a:xfrm>
            <a:off x="899592" y="3428938"/>
            <a:ext cx="5994" cy="2146678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7" name="Право съединение 1046"/>
          <p:cNvCxnSpPr>
            <a:stCxn id="19" idx="2"/>
          </p:cNvCxnSpPr>
          <p:nvPr/>
        </p:nvCxnSpPr>
        <p:spPr>
          <a:xfrm>
            <a:off x="3700511" y="4694105"/>
            <a:ext cx="0" cy="8883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9" name="Право съединение 1048"/>
          <p:cNvCxnSpPr/>
          <p:nvPr/>
        </p:nvCxnSpPr>
        <p:spPr>
          <a:xfrm>
            <a:off x="899592" y="5575616"/>
            <a:ext cx="7056784" cy="1362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Право съединение 1054"/>
          <p:cNvCxnSpPr/>
          <p:nvPr/>
        </p:nvCxnSpPr>
        <p:spPr>
          <a:xfrm>
            <a:off x="7956376" y="3696745"/>
            <a:ext cx="0" cy="189249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1" name="Право съединение 1060"/>
          <p:cNvCxnSpPr>
            <a:stCxn id="57" idx="2"/>
          </p:cNvCxnSpPr>
          <p:nvPr/>
        </p:nvCxnSpPr>
        <p:spPr>
          <a:xfrm flipH="1">
            <a:off x="6949060" y="5342601"/>
            <a:ext cx="1" cy="246639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8" name="Съединител &quot;права стрелка&quot; 1067"/>
          <p:cNvCxnSpPr/>
          <p:nvPr/>
        </p:nvCxnSpPr>
        <p:spPr>
          <a:xfrm>
            <a:off x="2629245" y="2048591"/>
            <a:ext cx="0" cy="24841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Текстово поле 5"/>
          <p:cNvSpPr txBox="1"/>
          <p:nvPr/>
        </p:nvSpPr>
        <p:spPr>
          <a:xfrm>
            <a:off x="7092280" y="321056"/>
            <a:ext cx="17281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Приложение №1</a:t>
            </a:r>
            <a:endParaRPr lang="bg-B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ово поле 7"/>
          <p:cNvSpPr txBox="1"/>
          <p:nvPr/>
        </p:nvSpPr>
        <p:spPr>
          <a:xfrm>
            <a:off x="1115616" y="6021288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Численост на персонала-</a:t>
            </a:r>
            <a:r>
              <a:rPr lang="en-US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160</a:t>
            </a:r>
            <a:r>
              <a:rPr lang="bg-BG" sz="1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Председател на </a:t>
            </a:r>
            <a:r>
              <a:rPr lang="bg-BG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</a:t>
            </a:r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Русе:</a:t>
            </a:r>
          </a:p>
          <a:p>
            <a:r>
              <a:rPr lang="bg-BG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</a:t>
            </a:r>
            <a:r>
              <a:rPr lang="bg-BG" sz="1200" b="1" dirty="0" smtClean="0"/>
              <a:t> (</a:t>
            </a:r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Иво </a:t>
            </a:r>
            <a:r>
              <a:rPr lang="bg-BG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Пазарджиев</a:t>
            </a:r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bg-BG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5" name="Право съединение 54"/>
          <p:cNvCxnSpPr/>
          <p:nvPr/>
        </p:nvCxnSpPr>
        <p:spPr>
          <a:xfrm>
            <a:off x="1115616" y="2257669"/>
            <a:ext cx="6670435" cy="469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6" name="Съединител &quot;права стрелка&quot; 1035"/>
          <p:cNvCxnSpPr/>
          <p:nvPr/>
        </p:nvCxnSpPr>
        <p:spPr>
          <a:xfrm>
            <a:off x="3814069" y="2273740"/>
            <a:ext cx="0" cy="14842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Съединител &quot;права стрелка&quot; 3"/>
          <p:cNvCxnSpPr>
            <a:endCxn id="14" idx="0"/>
          </p:cNvCxnSpPr>
          <p:nvPr/>
        </p:nvCxnSpPr>
        <p:spPr>
          <a:xfrm>
            <a:off x="1989081" y="2263248"/>
            <a:ext cx="0" cy="14947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Съединител &quot;права стрелка&quot; 9"/>
          <p:cNvCxnSpPr>
            <a:endCxn id="20" idx="0"/>
          </p:cNvCxnSpPr>
          <p:nvPr/>
        </p:nvCxnSpPr>
        <p:spPr>
          <a:xfrm>
            <a:off x="6949061" y="2297007"/>
            <a:ext cx="0" cy="14497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Съединител &quot;права стрелка&quot; 31"/>
          <p:cNvCxnSpPr>
            <a:endCxn id="18" idx="0"/>
          </p:cNvCxnSpPr>
          <p:nvPr/>
        </p:nvCxnSpPr>
        <p:spPr>
          <a:xfrm flipH="1">
            <a:off x="7776356" y="2297007"/>
            <a:ext cx="9696" cy="813807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аво съединение 36"/>
          <p:cNvCxnSpPr>
            <a:stCxn id="14" idx="2"/>
          </p:cNvCxnSpPr>
          <p:nvPr/>
        </p:nvCxnSpPr>
        <p:spPr>
          <a:xfrm>
            <a:off x="1989081" y="4694105"/>
            <a:ext cx="8466" cy="89513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1385422" y="1551134"/>
            <a:ext cx="2487646" cy="488282"/>
          </a:xfrm>
          <a:custGeom>
            <a:avLst/>
            <a:gdLst>
              <a:gd name="connsiteX0" fmla="*/ 0 w 2487646"/>
              <a:gd name="connsiteY0" fmla="*/ 244122 h 488243"/>
              <a:gd name="connsiteX1" fmla="*/ 1243823 w 2487646"/>
              <a:gd name="connsiteY1" fmla="*/ 0 h 488243"/>
              <a:gd name="connsiteX2" fmla="*/ 2487646 w 2487646"/>
              <a:gd name="connsiteY2" fmla="*/ 244122 h 488243"/>
              <a:gd name="connsiteX3" fmla="*/ 1243823 w 2487646"/>
              <a:gd name="connsiteY3" fmla="*/ 488244 h 488243"/>
              <a:gd name="connsiteX4" fmla="*/ 0 w 2487646"/>
              <a:gd name="connsiteY4" fmla="*/ 244122 h 488243"/>
              <a:gd name="connsiteX0" fmla="*/ 0 w 2487646"/>
              <a:gd name="connsiteY0" fmla="*/ 244140 h 488282"/>
              <a:gd name="connsiteX1" fmla="*/ 1243823 w 2487646"/>
              <a:gd name="connsiteY1" fmla="*/ 18 h 488282"/>
              <a:gd name="connsiteX2" fmla="*/ 2487646 w 2487646"/>
              <a:gd name="connsiteY2" fmla="*/ 254188 h 488282"/>
              <a:gd name="connsiteX3" fmla="*/ 1243823 w 2487646"/>
              <a:gd name="connsiteY3" fmla="*/ 488262 h 488282"/>
              <a:gd name="connsiteX4" fmla="*/ 0 w 2487646"/>
              <a:gd name="connsiteY4" fmla="*/ 244140 h 488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7646" h="488282">
                <a:moveTo>
                  <a:pt x="0" y="244140"/>
                </a:moveTo>
                <a:cubicBezTo>
                  <a:pt x="0" y="109315"/>
                  <a:pt x="829215" y="-1657"/>
                  <a:pt x="1243823" y="18"/>
                </a:cubicBezTo>
                <a:cubicBezTo>
                  <a:pt x="1658431" y="1693"/>
                  <a:pt x="2487646" y="119363"/>
                  <a:pt x="2487646" y="254188"/>
                </a:cubicBezTo>
                <a:cubicBezTo>
                  <a:pt x="2487646" y="389013"/>
                  <a:pt x="1658431" y="489937"/>
                  <a:pt x="1243823" y="488262"/>
                </a:cubicBezTo>
                <a:cubicBezTo>
                  <a:pt x="829215" y="486587"/>
                  <a:pt x="0" y="378965"/>
                  <a:pt x="0" y="244140"/>
                </a:cubicBezTo>
                <a:close/>
              </a:path>
            </a:pathLst>
          </a:custGeom>
          <a:noFill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Главен инженер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3" name="Съединител &quot;права стрелка&quot; 32"/>
          <p:cNvCxnSpPr/>
          <p:nvPr/>
        </p:nvCxnSpPr>
        <p:spPr>
          <a:xfrm flipH="1">
            <a:off x="6955822" y="1947405"/>
            <a:ext cx="9462" cy="32633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Съединител &quot;права стрелка&quot; 33"/>
          <p:cNvCxnSpPr>
            <a:stCxn id="13" idx="6"/>
          </p:cNvCxnSpPr>
          <p:nvPr/>
        </p:nvCxnSpPr>
        <p:spPr>
          <a:xfrm>
            <a:off x="6260926" y="1019769"/>
            <a:ext cx="475667" cy="403368"/>
          </a:xfrm>
          <a:prstGeom prst="bentConnector3">
            <a:avLst>
              <a:gd name="adj1" fmla="val 99515"/>
            </a:avLst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0"/>
          <p:cNvSpPr/>
          <p:nvPr/>
        </p:nvSpPr>
        <p:spPr>
          <a:xfrm>
            <a:off x="5546680" y="1439629"/>
            <a:ext cx="2487646" cy="488282"/>
          </a:xfrm>
          <a:custGeom>
            <a:avLst/>
            <a:gdLst>
              <a:gd name="connsiteX0" fmla="*/ 0 w 2487646"/>
              <a:gd name="connsiteY0" fmla="*/ 244122 h 488243"/>
              <a:gd name="connsiteX1" fmla="*/ 1243823 w 2487646"/>
              <a:gd name="connsiteY1" fmla="*/ 0 h 488243"/>
              <a:gd name="connsiteX2" fmla="*/ 2487646 w 2487646"/>
              <a:gd name="connsiteY2" fmla="*/ 244122 h 488243"/>
              <a:gd name="connsiteX3" fmla="*/ 1243823 w 2487646"/>
              <a:gd name="connsiteY3" fmla="*/ 488244 h 488243"/>
              <a:gd name="connsiteX4" fmla="*/ 0 w 2487646"/>
              <a:gd name="connsiteY4" fmla="*/ 244122 h 488243"/>
              <a:gd name="connsiteX0" fmla="*/ 0 w 2487646"/>
              <a:gd name="connsiteY0" fmla="*/ 244140 h 488282"/>
              <a:gd name="connsiteX1" fmla="*/ 1243823 w 2487646"/>
              <a:gd name="connsiteY1" fmla="*/ 18 h 488282"/>
              <a:gd name="connsiteX2" fmla="*/ 2487646 w 2487646"/>
              <a:gd name="connsiteY2" fmla="*/ 254188 h 488282"/>
              <a:gd name="connsiteX3" fmla="*/ 1243823 w 2487646"/>
              <a:gd name="connsiteY3" fmla="*/ 488262 h 488282"/>
              <a:gd name="connsiteX4" fmla="*/ 0 w 2487646"/>
              <a:gd name="connsiteY4" fmla="*/ 244140 h 488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7646" h="488282">
                <a:moveTo>
                  <a:pt x="0" y="244140"/>
                </a:moveTo>
                <a:cubicBezTo>
                  <a:pt x="0" y="109315"/>
                  <a:pt x="829215" y="-1657"/>
                  <a:pt x="1243823" y="18"/>
                </a:cubicBezTo>
                <a:cubicBezTo>
                  <a:pt x="1658431" y="1693"/>
                  <a:pt x="2487646" y="119363"/>
                  <a:pt x="2487646" y="254188"/>
                </a:cubicBezTo>
                <a:cubicBezTo>
                  <a:pt x="2487646" y="389013"/>
                  <a:pt x="1658431" y="489937"/>
                  <a:pt x="1243823" y="488262"/>
                </a:cubicBezTo>
                <a:cubicBezTo>
                  <a:pt x="829215" y="486587"/>
                  <a:pt x="0" y="378965"/>
                  <a:pt x="0" y="244140"/>
                </a:cubicBezTo>
                <a:close/>
              </a:path>
            </a:pathLst>
          </a:custGeom>
          <a:noFill/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Заместник Директор</a:t>
            </a:r>
            <a:endParaRPr lang="bg-BG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Съединител &quot;права стрелка&quot; 33"/>
          <p:cNvCxnSpPr>
            <a:stCxn id="13" idx="2"/>
          </p:cNvCxnSpPr>
          <p:nvPr/>
        </p:nvCxnSpPr>
        <p:spPr>
          <a:xfrm rot="10800000" flipV="1">
            <a:off x="2771800" y="1019769"/>
            <a:ext cx="356778" cy="546318"/>
          </a:xfrm>
          <a:prstGeom prst="bentConnector2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авоъгълник 56"/>
          <p:cNvSpPr/>
          <p:nvPr/>
        </p:nvSpPr>
        <p:spPr>
          <a:xfrm>
            <a:off x="6153194" y="4502277"/>
            <a:ext cx="1591733" cy="8403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bg-BG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Обществена хигиена и премахване на графити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Съединител &quot;права стрелка&quot; 58"/>
          <p:cNvCxnSpPr>
            <a:stCxn id="20" idx="2"/>
            <a:endCxn id="57" idx="0"/>
          </p:cNvCxnSpPr>
          <p:nvPr/>
        </p:nvCxnSpPr>
        <p:spPr>
          <a:xfrm>
            <a:off x="6949061" y="4332708"/>
            <a:ext cx="0" cy="16956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Правоъгълник 75"/>
          <p:cNvSpPr/>
          <p:nvPr/>
        </p:nvSpPr>
        <p:spPr>
          <a:xfrm>
            <a:off x="3944430" y="2519298"/>
            <a:ext cx="1275642" cy="6936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Резитби</a:t>
            </a:r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7" name="Съединител &quot;права стрелка&quot; 76"/>
          <p:cNvCxnSpPr/>
          <p:nvPr/>
        </p:nvCxnSpPr>
        <p:spPr>
          <a:xfrm>
            <a:off x="4450833" y="2273740"/>
            <a:ext cx="0" cy="24555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Правоъгълник 79"/>
          <p:cNvSpPr/>
          <p:nvPr/>
        </p:nvSpPr>
        <p:spPr>
          <a:xfrm>
            <a:off x="5460951" y="2521156"/>
            <a:ext cx="1275642" cy="6936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Централна зона</a:t>
            </a:r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Правоъгълник 80"/>
          <p:cNvSpPr/>
          <p:nvPr/>
        </p:nvSpPr>
        <p:spPr>
          <a:xfrm>
            <a:off x="4717675" y="3462250"/>
            <a:ext cx="1275642" cy="6868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g-BG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 Паркове</a:t>
            </a:r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bg-BG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3" name="Съединител &quot;права стрелка&quot; 82"/>
          <p:cNvCxnSpPr>
            <a:endCxn id="80" idx="0"/>
          </p:cNvCxnSpPr>
          <p:nvPr/>
        </p:nvCxnSpPr>
        <p:spPr>
          <a:xfrm>
            <a:off x="6098772" y="2283017"/>
            <a:ext cx="0" cy="23813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Съединител &quot;права стрелка&quot; 85"/>
          <p:cNvCxnSpPr>
            <a:endCxn id="81" idx="0"/>
          </p:cNvCxnSpPr>
          <p:nvPr/>
        </p:nvCxnSpPr>
        <p:spPr>
          <a:xfrm>
            <a:off x="5355496" y="2273740"/>
            <a:ext cx="0" cy="118851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аво съединение 91"/>
          <p:cNvCxnSpPr/>
          <p:nvPr/>
        </p:nvCxnSpPr>
        <p:spPr>
          <a:xfrm>
            <a:off x="4582251" y="3214834"/>
            <a:ext cx="0" cy="237440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аво съединение 94"/>
          <p:cNvCxnSpPr>
            <a:stCxn id="81" idx="2"/>
          </p:cNvCxnSpPr>
          <p:nvPr/>
        </p:nvCxnSpPr>
        <p:spPr>
          <a:xfrm>
            <a:off x="5355496" y="4149079"/>
            <a:ext cx="0" cy="144016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268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тема">
  <a:themeElements>
    <a:clrScheme name="О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1298</TotalTime>
  <Words>56</Words>
  <Application>Microsoft Office PowerPoint</Application>
  <PresentationFormat>Презентация на цял екран (4:3)</PresentationFormat>
  <Paragraphs>24</Paragraphs>
  <Slides>1</Slides>
  <Notes>0</Notes>
  <HiddenSlides>1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тема</vt:lpstr>
      <vt:lpstr>ОРГАНИЗАЦИОННО-УПРАВЛЕНСКА СТРУКТУРА  НА ОБЩИНСКО ПРЕДПРИЯТИЕ „ПАРКСТРОЙ-РУСЕ“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Организационно-управленска</dc:title>
  <dc:creator>User</dc:creator>
  <cp:lastModifiedBy>p.hristova</cp:lastModifiedBy>
  <cp:revision>52</cp:revision>
  <cp:lastPrinted>2022-11-10T13:30:48Z</cp:lastPrinted>
  <dcterms:created xsi:type="dcterms:W3CDTF">2015-02-10T10:27:42Z</dcterms:created>
  <dcterms:modified xsi:type="dcterms:W3CDTF">2022-12-14T09:00:20Z</dcterms:modified>
</cp:coreProperties>
</file>